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3"/>
  </p:notesMasterIdLst>
  <p:sldIdLst>
    <p:sldId id="256" r:id="rId2"/>
    <p:sldId id="274" r:id="rId3"/>
    <p:sldId id="259" r:id="rId4"/>
    <p:sldId id="260" r:id="rId5"/>
    <p:sldId id="257" r:id="rId6"/>
    <p:sldId id="307" r:id="rId7"/>
    <p:sldId id="275" r:id="rId8"/>
    <p:sldId id="276" r:id="rId9"/>
    <p:sldId id="308" r:id="rId10"/>
    <p:sldId id="277" r:id="rId11"/>
    <p:sldId id="262" r:id="rId12"/>
    <p:sldId id="306" r:id="rId13"/>
    <p:sldId id="263" r:id="rId14"/>
    <p:sldId id="327" r:id="rId15"/>
    <p:sldId id="278" r:id="rId16"/>
    <p:sldId id="328" r:id="rId17"/>
    <p:sldId id="279" r:id="rId18"/>
    <p:sldId id="329" r:id="rId19"/>
    <p:sldId id="330" r:id="rId20"/>
    <p:sldId id="280" r:id="rId21"/>
    <p:sldId id="281" r:id="rId22"/>
    <p:sldId id="282" r:id="rId23"/>
    <p:sldId id="283" r:id="rId24"/>
    <p:sldId id="284" r:id="rId25"/>
    <p:sldId id="285" r:id="rId26"/>
    <p:sldId id="286" r:id="rId27"/>
    <p:sldId id="331" r:id="rId28"/>
    <p:sldId id="332" r:id="rId29"/>
    <p:sldId id="287" r:id="rId30"/>
    <p:sldId id="288" r:id="rId31"/>
    <p:sldId id="289" r:id="rId32"/>
    <p:sldId id="309" r:id="rId33"/>
    <p:sldId id="290" r:id="rId34"/>
    <p:sldId id="292" r:id="rId35"/>
    <p:sldId id="293" r:id="rId36"/>
    <p:sldId id="294" r:id="rId37"/>
    <p:sldId id="295" r:id="rId38"/>
    <p:sldId id="296" r:id="rId39"/>
    <p:sldId id="297" r:id="rId40"/>
    <p:sldId id="299" r:id="rId41"/>
    <p:sldId id="300" r:id="rId42"/>
    <p:sldId id="298" r:id="rId43"/>
    <p:sldId id="301" r:id="rId44"/>
    <p:sldId id="302" r:id="rId45"/>
    <p:sldId id="303" r:id="rId46"/>
    <p:sldId id="261" r:id="rId47"/>
    <p:sldId id="311" r:id="rId48"/>
    <p:sldId id="264" r:id="rId49"/>
    <p:sldId id="265" r:id="rId50"/>
    <p:sldId id="269" r:id="rId51"/>
    <p:sldId id="266" r:id="rId52"/>
    <p:sldId id="267" r:id="rId53"/>
    <p:sldId id="270" r:id="rId54"/>
    <p:sldId id="271" r:id="rId55"/>
    <p:sldId id="273" r:id="rId56"/>
    <p:sldId id="272" r:id="rId57"/>
    <p:sldId id="268" r:id="rId58"/>
    <p:sldId id="323" r:id="rId59"/>
    <p:sldId id="324" r:id="rId60"/>
    <p:sldId id="325" r:id="rId61"/>
    <p:sldId id="326" r:id="rId62"/>
    <p:sldId id="310" r:id="rId63"/>
    <p:sldId id="304" r:id="rId64"/>
    <p:sldId id="312" r:id="rId65"/>
    <p:sldId id="314" r:id="rId66"/>
    <p:sldId id="315" r:id="rId67"/>
    <p:sldId id="316" r:id="rId68"/>
    <p:sldId id="317" r:id="rId69"/>
    <p:sldId id="318" r:id="rId70"/>
    <p:sldId id="313" r:id="rId71"/>
    <p:sldId id="333"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34" autoAdjust="0"/>
    <p:restoredTop sz="94660"/>
  </p:normalViewPr>
  <p:slideViewPr>
    <p:cSldViewPr snapToGrid="0">
      <p:cViewPr varScale="1">
        <p:scale>
          <a:sx n="56" d="100"/>
          <a:sy n="56" d="100"/>
        </p:scale>
        <p:origin x="100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svg>
</file>

<file path=ppt/media/image41.png>
</file>

<file path=ppt/media/image42.png>
</file>

<file path=ppt/media/image43.png>
</file>

<file path=ppt/media/image44.sv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86CCD1-7C78-4C9C-9DA7-737742A5047F}" type="datetimeFigureOut">
              <a:rPr lang="en-US" smtClean="0"/>
              <a:t>1/12/2026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61A7D-F863-46BB-9C76-22308956CD02}" type="slidenum">
              <a:rPr lang="en-US" smtClean="0"/>
              <a:t>‹#›</a:t>
            </a:fld>
            <a:endParaRPr lang="en-US"/>
          </a:p>
        </p:txBody>
      </p:sp>
    </p:spTree>
    <p:extLst>
      <p:ext uri="{BB962C8B-B14F-4D97-AF65-F5344CB8AC3E}">
        <p14:creationId xmlns:p14="http://schemas.microsoft.com/office/powerpoint/2010/main" val="2087478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961A7D-F863-46BB-9C76-22308956CD02}" type="slidenum">
              <a:rPr lang="en-US" smtClean="0"/>
              <a:t>9</a:t>
            </a:fld>
            <a:endParaRPr lang="en-US"/>
          </a:p>
        </p:txBody>
      </p:sp>
    </p:spTree>
    <p:extLst>
      <p:ext uri="{BB962C8B-B14F-4D97-AF65-F5344CB8AC3E}">
        <p14:creationId xmlns:p14="http://schemas.microsoft.com/office/powerpoint/2010/main" val="925504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961A7D-F863-46BB-9C76-22308956CD02}" type="slidenum">
              <a:rPr lang="en-US" smtClean="0"/>
              <a:t>58</a:t>
            </a:fld>
            <a:endParaRPr lang="en-US"/>
          </a:p>
        </p:txBody>
      </p:sp>
    </p:spTree>
    <p:extLst>
      <p:ext uri="{BB962C8B-B14F-4D97-AF65-F5344CB8AC3E}">
        <p14:creationId xmlns:p14="http://schemas.microsoft.com/office/powerpoint/2010/main" val="1637441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1/12/2026</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878363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1/12/2026</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274788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1/12/2026</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1485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1/12/2026</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136648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1/12/2026</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6642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1/12/2026</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91251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1/12/2026</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05820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1/12/2026</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43617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1/12/2026</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699074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1/12/2026</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336007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1/12/2026</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008700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1/12/2026</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119781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arxiv.org/abs/1706.03762"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colab.research.google.com/drive/17l4hJ5Scj4UJEKfynHI_Fvs9G0W7vslv?authuser=7#scrollTo=717GV2xJL8Kz"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hyperlink" Target="https://www.datacamp.com/blog/what-is-bert-an-intro-to-bert-models" TargetMode="Externa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hyperlink" Target="https://www.datacamp.com/blog/what-is-reinforcement-learning-from-human-feedback" TargetMode="External"/><Relationship Id="rId2" Type="http://schemas.openxmlformats.org/officeDocument/2006/relationships/hyperlink" Target="https://www.datacamp.com/webinars/evaluating-llm-response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3D Machine Parts">
            <a:extLst>
              <a:ext uri="{FF2B5EF4-FFF2-40B4-BE49-F238E27FC236}">
                <a16:creationId xmlns:a16="http://schemas.microsoft.com/office/drawing/2014/main" id="{9F3BB479-BBAC-C420-AEAE-0E2839351ED7}"/>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3"/>
          <a:stretch>
            <a:fillRect/>
          </a:stretch>
        </p:blipFill>
        <p:spPr>
          <a:xfrm>
            <a:off x="20" y="10"/>
            <a:ext cx="12191979" cy="6857989"/>
          </a:xfrm>
          <a:prstGeom prst="rect">
            <a:avLst/>
          </a:prstGeom>
        </p:spPr>
      </p:pic>
      <p:sp>
        <p:nvSpPr>
          <p:cNvPr id="11" name="Rectangle 10">
            <a:extLst>
              <a:ext uri="{FF2B5EF4-FFF2-40B4-BE49-F238E27FC236}">
                <a16:creationId xmlns:a16="http://schemas.microsoft.com/office/drawing/2014/main" id="{9E9D00D9-C4F5-471E-BE2C-126CB112A6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42F657-D59B-E312-5924-9731A91C9BBC}"/>
              </a:ext>
            </a:extLst>
          </p:cNvPr>
          <p:cNvSpPr>
            <a:spLocks noGrp="1"/>
          </p:cNvSpPr>
          <p:nvPr>
            <p:ph type="ctrTitle"/>
          </p:nvPr>
        </p:nvSpPr>
        <p:spPr>
          <a:xfrm>
            <a:off x="640080" y="914400"/>
            <a:ext cx="10698480" cy="3427867"/>
          </a:xfrm>
        </p:spPr>
        <p:txBody>
          <a:bodyPr anchor="t">
            <a:normAutofit/>
          </a:bodyPr>
          <a:lstStyle/>
          <a:p>
            <a:r>
              <a:rPr lang="en-US" dirty="0">
                <a:solidFill>
                  <a:srgbClr val="FFFFFF"/>
                </a:solidFill>
              </a:rPr>
              <a:t>NLP Transformer based Models</a:t>
            </a:r>
            <a:br>
              <a:rPr lang="en-US" dirty="0">
                <a:solidFill>
                  <a:srgbClr val="FFFFFF"/>
                </a:solidFill>
              </a:rPr>
            </a:br>
            <a:br>
              <a:rPr lang="en-US" dirty="0">
                <a:solidFill>
                  <a:srgbClr val="FFFFFF"/>
                </a:solidFill>
              </a:rPr>
            </a:br>
            <a:endParaRPr lang="en-US" dirty="0">
              <a:solidFill>
                <a:srgbClr val="FFFFFF"/>
              </a:solidFill>
            </a:endParaRPr>
          </a:p>
        </p:txBody>
      </p:sp>
      <p:sp>
        <p:nvSpPr>
          <p:cNvPr id="3" name="Subtitle 2">
            <a:extLst>
              <a:ext uri="{FF2B5EF4-FFF2-40B4-BE49-F238E27FC236}">
                <a16:creationId xmlns:a16="http://schemas.microsoft.com/office/drawing/2014/main" id="{ED15B10E-1B63-1E35-36B1-0CAF84ED4B5F}"/>
              </a:ext>
            </a:extLst>
          </p:cNvPr>
          <p:cNvSpPr>
            <a:spLocks noGrp="1"/>
          </p:cNvSpPr>
          <p:nvPr>
            <p:ph type="subTitle" idx="1"/>
          </p:nvPr>
        </p:nvSpPr>
        <p:spPr>
          <a:xfrm>
            <a:off x="650970" y="5253051"/>
            <a:ext cx="4892948" cy="812923"/>
          </a:xfrm>
        </p:spPr>
        <p:txBody>
          <a:bodyPr anchor="t">
            <a:normAutofit/>
          </a:bodyPr>
          <a:lstStyle/>
          <a:p>
            <a:r>
              <a:rPr lang="en-US">
                <a:solidFill>
                  <a:srgbClr val="FFFFFF"/>
                </a:solidFill>
              </a:rPr>
              <a:t>Dr. Rakhee Chhibber</a:t>
            </a:r>
          </a:p>
        </p:txBody>
      </p:sp>
      <p:cxnSp>
        <p:nvCxnSpPr>
          <p:cNvPr id="13" name="Straight Connector 12">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209"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661441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6D9A6-D8C1-EADD-F865-CDF2C60FCD27}"/>
              </a:ext>
            </a:extLst>
          </p:cNvPr>
          <p:cNvSpPr>
            <a:spLocks noGrp="1"/>
          </p:cNvSpPr>
          <p:nvPr>
            <p:ph type="title"/>
          </p:nvPr>
        </p:nvSpPr>
        <p:spPr>
          <a:xfrm>
            <a:off x="537210" y="274321"/>
            <a:ext cx="6000750" cy="1097280"/>
          </a:xfrm>
        </p:spPr>
        <p:txBody>
          <a:bodyPr>
            <a:normAutofit fontScale="90000"/>
          </a:bodyPr>
          <a:lstStyle/>
          <a:p>
            <a:br>
              <a:rPr lang="en-US" dirty="0"/>
            </a:br>
            <a:endParaRPr lang="en-US" dirty="0"/>
          </a:p>
        </p:txBody>
      </p:sp>
      <p:sp>
        <p:nvSpPr>
          <p:cNvPr id="3" name="Content Placeholder 2">
            <a:extLst>
              <a:ext uri="{FF2B5EF4-FFF2-40B4-BE49-F238E27FC236}">
                <a16:creationId xmlns:a16="http://schemas.microsoft.com/office/drawing/2014/main" id="{A6F1CE88-1668-03E1-AD9B-C535C5CF31A3}"/>
              </a:ext>
            </a:extLst>
          </p:cNvPr>
          <p:cNvSpPr>
            <a:spLocks noGrp="1"/>
          </p:cNvSpPr>
          <p:nvPr>
            <p:ph idx="1"/>
          </p:nvPr>
        </p:nvSpPr>
        <p:spPr>
          <a:xfrm>
            <a:off x="537210" y="1454227"/>
            <a:ext cx="6000750" cy="4706543"/>
          </a:xfrm>
        </p:spPr>
        <p:txBody>
          <a:bodyPr>
            <a:noAutofit/>
          </a:bodyPr>
          <a:lstStyle/>
          <a:p>
            <a:pPr algn="just"/>
            <a:r>
              <a:rPr lang="en-US" sz="2400" b="1" dirty="0"/>
              <a:t>Is a fundamental component of the Transformer architecture. </a:t>
            </a:r>
          </a:p>
          <a:p>
            <a:pPr algn="just"/>
            <a:r>
              <a:rPr lang="en-US" sz="2400" b="1" dirty="0"/>
              <a:t>Its primary function is to transform the input tokens into contextualized representations. </a:t>
            </a:r>
          </a:p>
          <a:p>
            <a:pPr algn="just"/>
            <a:r>
              <a:rPr lang="en-US" sz="2400" b="1" dirty="0"/>
              <a:t>the Transformer encoder captures the context of each token with respect to the entire sequence.</a:t>
            </a:r>
          </a:p>
        </p:txBody>
      </p:sp>
      <p:pic>
        <p:nvPicPr>
          <p:cNvPr id="5" name="Picture 4">
            <a:extLst>
              <a:ext uri="{FF2B5EF4-FFF2-40B4-BE49-F238E27FC236}">
                <a16:creationId xmlns:a16="http://schemas.microsoft.com/office/drawing/2014/main" id="{BB37C074-E02D-D7E6-6BFC-7872F0407B51}"/>
              </a:ext>
            </a:extLst>
          </p:cNvPr>
          <p:cNvPicPr>
            <a:picLocks noChangeAspect="1"/>
          </p:cNvPicPr>
          <p:nvPr/>
        </p:nvPicPr>
        <p:blipFill>
          <a:blip r:embed="rId2"/>
          <a:stretch>
            <a:fillRect/>
          </a:stretch>
        </p:blipFill>
        <p:spPr>
          <a:xfrm>
            <a:off x="6537960" y="274321"/>
            <a:ext cx="5385859" cy="6026217"/>
          </a:xfrm>
          <a:prstGeom prst="rect">
            <a:avLst/>
          </a:prstGeom>
        </p:spPr>
      </p:pic>
      <p:sp>
        <p:nvSpPr>
          <p:cNvPr id="7" name="TextBox 6">
            <a:extLst>
              <a:ext uri="{FF2B5EF4-FFF2-40B4-BE49-F238E27FC236}">
                <a16:creationId xmlns:a16="http://schemas.microsoft.com/office/drawing/2014/main" id="{7DAD7511-DC57-ED5D-2929-9B44E6D1E5D0}"/>
              </a:ext>
            </a:extLst>
          </p:cNvPr>
          <p:cNvSpPr txBox="1"/>
          <p:nvPr/>
        </p:nvSpPr>
        <p:spPr>
          <a:xfrm>
            <a:off x="614328" y="404842"/>
            <a:ext cx="6097836" cy="584775"/>
          </a:xfrm>
          <a:prstGeom prst="rect">
            <a:avLst/>
          </a:prstGeom>
          <a:noFill/>
        </p:spPr>
        <p:txBody>
          <a:bodyPr wrap="square">
            <a:spAutoFit/>
          </a:bodyPr>
          <a:lstStyle/>
          <a:p>
            <a:r>
              <a:rPr lang="en-US" sz="3200" b="1" dirty="0"/>
              <a:t>The Encoder </a:t>
            </a:r>
          </a:p>
        </p:txBody>
      </p:sp>
    </p:spTree>
    <p:extLst>
      <p:ext uri="{BB962C8B-B14F-4D97-AF65-F5344CB8AC3E}">
        <p14:creationId xmlns:p14="http://schemas.microsoft.com/office/powerpoint/2010/main" val="916924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D173EC-9959-6231-0C4D-FB1D7EA4CEB4}"/>
              </a:ext>
            </a:extLst>
          </p:cNvPr>
          <p:cNvPicPr>
            <a:picLocks noChangeAspect="1"/>
          </p:cNvPicPr>
          <p:nvPr/>
        </p:nvPicPr>
        <p:blipFill>
          <a:blip r:embed="rId2"/>
          <a:stretch>
            <a:fillRect/>
          </a:stretch>
        </p:blipFill>
        <p:spPr>
          <a:xfrm>
            <a:off x="531715" y="257864"/>
            <a:ext cx="11394701" cy="5944631"/>
          </a:xfrm>
          <a:prstGeom prst="rect">
            <a:avLst/>
          </a:prstGeom>
        </p:spPr>
      </p:pic>
    </p:spTree>
    <p:extLst>
      <p:ext uri="{BB962C8B-B14F-4D97-AF65-F5344CB8AC3E}">
        <p14:creationId xmlns:p14="http://schemas.microsoft.com/office/powerpoint/2010/main" val="208850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2F3CD11-EE81-7348-A432-630B9C1CC88A}"/>
              </a:ext>
            </a:extLst>
          </p:cNvPr>
          <p:cNvPicPr>
            <a:picLocks noChangeAspect="1"/>
          </p:cNvPicPr>
          <p:nvPr/>
        </p:nvPicPr>
        <p:blipFill>
          <a:blip r:embed="rId2"/>
          <a:stretch>
            <a:fillRect/>
          </a:stretch>
        </p:blipFill>
        <p:spPr>
          <a:xfrm>
            <a:off x="2280493" y="22034"/>
            <a:ext cx="7194014" cy="6634480"/>
          </a:xfrm>
          <a:prstGeom prst="rect">
            <a:avLst/>
          </a:prstGeom>
        </p:spPr>
      </p:pic>
    </p:spTree>
    <p:extLst>
      <p:ext uri="{BB962C8B-B14F-4D97-AF65-F5344CB8AC3E}">
        <p14:creationId xmlns:p14="http://schemas.microsoft.com/office/powerpoint/2010/main" val="12179389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E04D2-11FE-3CC2-E2D0-355A1BE577D5}"/>
              </a:ext>
            </a:extLst>
          </p:cNvPr>
          <p:cNvSpPr>
            <a:spLocks noGrp="1"/>
          </p:cNvSpPr>
          <p:nvPr>
            <p:ph type="title"/>
          </p:nvPr>
        </p:nvSpPr>
        <p:spPr>
          <a:xfrm>
            <a:off x="640079" y="373662"/>
            <a:ext cx="10890929" cy="1097280"/>
          </a:xfrm>
        </p:spPr>
        <p:txBody>
          <a:bodyPr>
            <a:normAutofit fontScale="90000"/>
          </a:bodyPr>
          <a:lstStyle/>
          <a:p>
            <a:r>
              <a:rPr lang="en-US" dirty="0"/>
              <a:t>Tokenization</a:t>
            </a:r>
            <a:br>
              <a:rPr lang="en-US" dirty="0"/>
            </a:br>
            <a:endParaRPr lang="en-US" dirty="0"/>
          </a:p>
        </p:txBody>
      </p:sp>
      <p:sp>
        <p:nvSpPr>
          <p:cNvPr id="3" name="Content Placeholder 2">
            <a:extLst>
              <a:ext uri="{FF2B5EF4-FFF2-40B4-BE49-F238E27FC236}">
                <a16:creationId xmlns:a16="http://schemas.microsoft.com/office/drawing/2014/main" id="{F8AFA994-9D53-3EAE-DB84-93B1755C27A4}"/>
              </a:ext>
            </a:extLst>
          </p:cNvPr>
          <p:cNvSpPr>
            <a:spLocks noGrp="1"/>
          </p:cNvSpPr>
          <p:nvPr>
            <p:ph idx="1"/>
          </p:nvPr>
        </p:nvSpPr>
        <p:spPr>
          <a:xfrm>
            <a:off x="660993" y="1470942"/>
            <a:ext cx="10890928" cy="1618488"/>
          </a:xfrm>
        </p:spPr>
        <p:txBody>
          <a:bodyPr>
            <a:normAutofit/>
          </a:bodyPr>
          <a:lstStyle/>
          <a:p>
            <a:pPr marL="0" indent="0" algn="just">
              <a:buNone/>
            </a:pPr>
            <a:r>
              <a:rPr lang="en-US" sz="2400" dirty="0"/>
              <a:t>Tokenization consists of a large dataset of tokens, including all the words, punctuation signs, etc. The tokenization step takes every word, prefix, suffix, and punctuation signs, and sends them to a known token from the library.</a:t>
            </a:r>
          </a:p>
        </p:txBody>
      </p:sp>
      <p:pic>
        <p:nvPicPr>
          <p:cNvPr id="5" name="Picture 4">
            <a:extLst>
              <a:ext uri="{FF2B5EF4-FFF2-40B4-BE49-F238E27FC236}">
                <a16:creationId xmlns:a16="http://schemas.microsoft.com/office/drawing/2014/main" id="{92B4332D-A013-5873-F1B0-DD40B04257FA}"/>
              </a:ext>
            </a:extLst>
          </p:cNvPr>
          <p:cNvPicPr>
            <a:picLocks noChangeAspect="1"/>
          </p:cNvPicPr>
          <p:nvPr/>
        </p:nvPicPr>
        <p:blipFill>
          <a:blip r:embed="rId2"/>
          <a:stretch>
            <a:fillRect/>
          </a:stretch>
        </p:blipFill>
        <p:spPr>
          <a:xfrm>
            <a:off x="966071" y="3429000"/>
            <a:ext cx="10259857" cy="2610214"/>
          </a:xfrm>
          <a:prstGeom prst="rect">
            <a:avLst/>
          </a:prstGeom>
        </p:spPr>
      </p:pic>
    </p:spTree>
    <p:extLst>
      <p:ext uri="{BB962C8B-B14F-4D97-AF65-F5344CB8AC3E}">
        <p14:creationId xmlns:p14="http://schemas.microsoft.com/office/powerpoint/2010/main" val="1335444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359328-1A0F-B49C-C460-333061B2BDAD}"/>
              </a:ext>
            </a:extLst>
          </p:cNvPr>
          <p:cNvSpPr txBox="1"/>
          <p:nvPr/>
        </p:nvSpPr>
        <p:spPr>
          <a:xfrm>
            <a:off x="285750" y="1251496"/>
            <a:ext cx="11407140" cy="1569660"/>
          </a:xfrm>
          <a:prstGeom prst="rect">
            <a:avLst/>
          </a:prstGeom>
          <a:noFill/>
        </p:spPr>
        <p:txBody>
          <a:bodyPr wrap="square">
            <a:spAutoFit/>
          </a:bodyPr>
          <a:lstStyle/>
          <a:p>
            <a:r>
              <a:rPr lang="en-US" sz="3200" dirty="0"/>
              <a:t>from transformers import </a:t>
            </a:r>
            <a:r>
              <a:rPr lang="en-US" sz="3200" dirty="0" err="1"/>
              <a:t>AutoTokenizer</a:t>
            </a:r>
            <a:endParaRPr lang="en-US" sz="3200" dirty="0"/>
          </a:p>
          <a:p>
            <a:r>
              <a:rPr lang="en-US" sz="3200" dirty="0" err="1"/>
              <a:t>tok</a:t>
            </a:r>
            <a:r>
              <a:rPr lang="en-US" sz="3200" dirty="0"/>
              <a:t> = </a:t>
            </a:r>
            <a:r>
              <a:rPr lang="en-US" sz="3200" dirty="0" err="1"/>
              <a:t>AutoTokenizer.from_pretrained</a:t>
            </a:r>
            <a:r>
              <a:rPr lang="en-US" sz="3200" dirty="0"/>
              <a:t>("</a:t>
            </a:r>
            <a:r>
              <a:rPr lang="en-US" sz="3200" dirty="0" err="1"/>
              <a:t>bert</a:t>
            </a:r>
            <a:r>
              <a:rPr lang="en-US" sz="3200" dirty="0"/>
              <a:t>-base-uncased")</a:t>
            </a:r>
          </a:p>
          <a:p>
            <a:r>
              <a:rPr lang="en-US" sz="3200" dirty="0"/>
              <a:t>print(</a:t>
            </a:r>
            <a:r>
              <a:rPr lang="en-US" sz="3200" dirty="0" err="1"/>
              <a:t>tok.tokenize</a:t>
            </a:r>
            <a:r>
              <a:rPr lang="en-US" sz="3200" dirty="0"/>
              <a:t>("I love AI"))</a:t>
            </a:r>
          </a:p>
        </p:txBody>
      </p:sp>
    </p:spTree>
    <p:extLst>
      <p:ext uri="{BB962C8B-B14F-4D97-AF65-F5344CB8AC3E}">
        <p14:creationId xmlns:p14="http://schemas.microsoft.com/office/powerpoint/2010/main" val="1108405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4B4D1-83B0-465C-7C8C-C8FA822F6C74}"/>
              </a:ext>
            </a:extLst>
          </p:cNvPr>
          <p:cNvSpPr>
            <a:spLocks noGrp="1"/>
          </p:cNvSpPr>
          <p:nvPr>
            <p:ph type="title"/>
          </p:nvPr>
        </p:nvSpPr>
        <p:spPr>
          <a:xfrm>
            <a:off x="514349" y="297181"/>
            <a:ext cx="10890929" cy="1097280"/>
          </a:xfrm>
        </p:spPr>
        <p:txBody>
          <a:bodyPr>
            <a:normAutofit fontScale="90000"/>
          </a:bodyPr>
          <a:lstStyle/>
          <a:p>
            <a:r>
              <a:rPr lang="en-US" dirty="0"/>
              <a:t>STEP 1 - Input Embeddings</a:t>
            </a:r>
            <a:br>
              <a:rPr lang="en-US" dirty="0"/>
            </a:br>
            <a:endParaRPr lang="en-US" dirty="0"/>
          </a:p>
        </p:txBody>
      </p:sp>
      <p:sp>
        <p:nvSpPr>
          <p:cNvPr id="3" name="Content Placeholder 2">
            <a:extLst>
              <a:ext uri="{FF2B5EF4-FFF2-40B4-BE49-F238E27FC236}">
                <a16:creationId xmlns:a16="http://schemas.microsoft.com/office/drawing/2014/main" id="{C6420573-A698-8ACE-D57D-B5DE2DC8633B}"/>
              </a:ext>
            </a:extLst>
          </p:cNvPr>
          <p:cNvSpPr>
            <a:spLocks noGrp="1"/>
          </p:cNvSpPr>
          <p:nvPr>
            <p:ph idx="1"/>
          </p:nvPr>
        </p:nvSpPr>
        <p:spPr>
          <a:xfrm>
            <a:off x="650536" y="1127871"/>
            <a:ext cx="10890928" cy="2663189"/>
          </a:xfrm>
        </p:spPr>
        <p:txBody>
          <a:bodyPr/>
          <a:lstStyle/>
          <a:p>
            <a:r>
              <a:rPr lang="en-US" dirty="0"/>
              <a:t>The embedding happens at the bottom-most of encoder and begins by converting input tokens - words or </a:t>
            </a:r>
            <a:r>
              <a:rPr lang="en-US" dirty="0" err="1"/>
              <a:t>subwords</a:t>
            </a:r>
            <a:r>
              <a:rPr lang="en-US" dirty="0"/>
              <a:t> - into vectors using embedding layers. These embeddings capture the semantic meaning of the tokens and convert them into numerical vectors.</a:t>
            </a:r>
          </a:p>
          <a:p>
            <a:r>
              <a:rPr lang="en-US" dirty="0"/>
              <a:t>All the encoders receive a list of vectors, each of size 512 (fixed-sized). In the bottom encoder, that would be the word embeddings, but in other encoders, it would be the output of the encoder that’s directly below them.</a:t>
            </a:r>
          </a:p>
          <a:p>
            <a:endParaRPr lang="en-US" dirty="0"/>
          </a:p>
        </p:txBody>
      </p:sp>
      <p:pic>
        <p:nvPicPr>
          <p:cNvPr id="5" name="Picture 4">
            <a:extLst>
              <a:ext uri="{FF2B5EF4-FFF2-40B4-BE49-F238E27FC236}">
                <a16:creationId xmlns:a16="http://schemas.microsoft.com/office/drawing/2014/main" id="{62056C8B-12E2-532A-3782-4E5AC7955C18}"/>
              </a:ext>
            </a:extLst>
          </p:cNvPr>
          <p:cNvPicPr>
            <a:picLocks noChangeAspect="1"/>
          </p:cNvPicPr>
          <p:nvPr/>
        </p:nvPicPr>
        <p:blipFill>
          <a:blip r:embed="rId2"/>
          <a:stretch>
            <a:fillRect/>
          </a:stretch>
        </p:blipFill>
        <p:spPr>
          <a:xfrm>
            <a:off x="1793499" y="3791060"/>
            <a:ext cx="9344554" cy="2663189"/>
          </a:xfrm>
          <a:prstGeom prst="rect">
            <a:avLst/>
          </a:prstGeom>
        </p:spPr>
      </p:pic>
    </p:spTree>
    <p:extLst>
      <p:ext uri="{BB962C8B-B14F-4D97-AF65-F5344CB8AC3E}">
        <p14:creationId xmlns:p14="http://schemas.microsoft.com/office/powerpoint/2010/main" val="3369015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2BA34-9B88-F6F1-E28B-0DD056F1958C}"/>
              </a:ext>
            </a:extLst>
          </p:cNvPr>
          <p:cNvSpPr>
            <a:spLocks noGrp="1"/>
          </p:cNvSpPr>
          <p:nvPr>
            <p:ph type="title"/>
          </p:nvPr>
        </p:nvSpPr>
        <p:spPr>
          <a:xfrm>
            <a:off x="560069" y="147160"/>
            <a:ext cx="10890929" cy="1097280"/>
          </a:xfrm>
        </p:spPr>
        <p:txBody>
          <a:bodyPr/>
          <a:lstStyle/>
          <a:p>
            <a:r>
              <a:rPr lang="en-US" dirty="0"/>
              <a:t>Code to convert it in input Embeddings</a:t>
            </a:r>
          </a:p>
        </p:txBody>
      </p:sp>
      <p:sp>
        <p:nvSpPr>
          <p:cNvPr id="4" name="TextBox 3">
            <a:extLst>
              <a:ext uri="{FF2B5EF4-FFF2-40B4-BE49-F238E27FC236}">
                <a16:creationId xmlns:a16="http://schemas.microsoft.com/office/drawing/2014/main" id="{FA2B5817-B560-59D7-7B25-71327A275292}"/>
              </a:ext>
            </a:extLst>
          </p:cNvPr>
          <p:cNvSpPr txBox="1"/>
          <p:nvPr/>
        </p:nvSpPr>
        <p:spPr>
          <a:xfrm>
            <a:off x="741002" y="1244440"/>
            <a:ext cx="10997608" cy="5262979"/>
          </a:xfrm>
          <a:prstGeom prst="rect">
            <a:avLst/>
          </a:prstGeom>
          <a:noFill/>
        </p:spPr>
        <p:txBody>
          <a:bodyPr wrap="square">
            <a:spAutoFit/>
          </a:bodyPr>
          <a:lstStyle/>
          <a:p>
            <a:r>
              <a:rPr lang="en-US" sz="2800" dirty="0"/>
              <a:t>import torch</a:t>
            </a:r>
          </a:p>
          <a:p>
            <a:r>
              <a:rPr lang="en-US" sz="2800" dirty="0"/>
              <a:t>from transformers import </a:t>
            </a:r>
            <a:r>
              <a:rPr lang="en-US" sz="2800" dirty="0" err="1"/>
              <a:t>AutoTokenizer</a:t>
            </a:r>
            <a:r>
              <a:rPr lang="en-US" sz="2800" dirty="0"/>
              <a:t>, </a:t>
            </a:r>
            <a:r>
              <a:rPr lang="en-US" sz="2800" dirty="0" err="1"/>
              <a:t>AutoModel</a:t>
            </a:r>
            <a:endParaRPr lang="en-US" sz="2800" dirty="0"/>
          </a:p>
          <a:p>
            <a:endParaRPr lang="en-US" sz="2800" dirty="0"/>
          </a:p>
          <a:p>
            <a:r>
              <a:rPr lang="en-US" sz="2800" dirty="0"/>
              <a:t>tokenizer = </a:t>
            </a:r>
            <a:r>
              <a:rPr lang="en-US" sz="2800" dirty="0" err="1"/>
              <a:t>AutoTokenizer.from_pretrained</a:t>
            </a:r>
            <a:r>
              <a:rPr lang="en-US" sz="2800" dirty="0"/>
              <a:t>("</a:t>
            </a:r>
            <a:r>
              <a:rPr lang="en-US" sz="2800" dirty="0" err="1"/>
              <a:t>bert</a:t>
            </a:r>
            <a:r>
              <a:rPr lang="en-US" sz="2800" dirty="0"/>
              <a:t>-base-uncased")</a:t>
            </a:r>
          </a:p>
          <a:p>
            <a:r>
              <a:rPr lang="en-US" sz="2800" dirty="0"/>
              <a:t>model = </a:t>
            </a:r>
            <a:r>
              <a:rPr lang="en-US" sz="2800" dirty="0" err="1"/>
              <a:t>AutoModel.from_pretrained</a:t>
            </a:r>
            <a:r>
              <a:rPr lang="en-US" sz="2800" dirty="0"/>
              <a:t>("</a:t>
            </a:r>
            <a:r>
              <a:rPr lang="en-US" sz="2800" dirty="0" err="1"/>
              <a:t>bert</a:t>
            </a:r>
            <a:r>
              <a:rPr lang="en-US" sz="2800" dirty="0"/>
              <a:t>-base-uncased")</a:t>
            </a:r>
          </a:p>
          <a:p>
            <a:endParaRPr lang="en-US" sz="2800" dirty="0"/>
          </a:p>
          <a:p>
            <a:r>
              <a:rPr lang="en-US" sz="2800" dirty="0"/>
              <a:t>text = "I love AI"</a:t>
            </a:r>
          </a:p>
          <a:p>
            <a:r>
              <a:rPr lang="en-US" sz="2800" dirty="0"/>
              <a:t>inputs = tokenizer(text, </a:t>
            </a:r>
            <a:r>
              <a:rPr lang="en-US" sz="2800" dirty="0" err="1"/>
              <a:t>return_tensors</a:t>
            </a:r>
            <a:r>
              <a:rPr lang="en-US" sz="2800" dirty="0"/>
              <a:t>="pt")</a:t>
            </a:r>
          </a:p>
          <a:p>
            <a:endParaRPr lang="en-US" sz="2800" dirty="0"/>
          </a:p>
          <a:p>
            <a:r>
              <a:rPr lang="en-US" sz="2800" dirty="0"/>
              <a:t>embeddings = </a:t>
            </a:r>
            <a:r>
              <a:rPr lang="en-US" sz="2800" dirty="0" err="1"/>
              <a:t>model.embeddings.word_embeddings</a:t>
            </a:r>
            <a:r>
              <a:rPr lang="en-US" sz="2800" dirty="0"/>
              <a:t>(inputs["</a:t>
            </a:r>
            <a:r>
              <a:rPr lang="en-US" sz="2800" dirty="0" err="1"/>
              <a:t>input_ids</a:t>
            </a:r>
            <a:r>
              <a:rPr lang="en-US" sz="2800" dirty="0"/>
              <a:t>"])</a:t>
            </a:r>
          </a:p>
          <a:p>
            <a:r>
              <a:rPr lang="en-US" sz="2800" dirty="0"/>
              <a:t>print(</a:t>
            </a:r>
            <a:r>
              <a:rPr lang="en-US" sz="2800" dirty="0" err="1"/>
              <a:t>embeddings.shape</a:t>
            </a:r>
            <a:r>
              <a:rPr lang="en-US" sz="2800" dirty="0"/>
              <a:t>)</a:t>
            </a:r>
          </a:p>
        </p:txBody>
      </p:sp>
    </p:spTree>
    <p:extLst>
      <p:ext uri="{BB962C8B-B14F-4D97-AF65-F5344CB8AC3E}">
        <p14:creationId xmlns:p14="http://schemas.microsoft.com/office/powerpoint/2010/main" val="19748899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8AA52-352A-1DBD-0EDD-196855D48D9A}"/>
              </a:ext>
            </a:extLst>
          </p:cNvPr>
          <p:cNvSpPr>
            <a:spLocks noGrp="1"/>
          </p:cNvSpPr>
          <p:nvPr>
            <p:ph type="title"/>
          </p:nvPr>
        </p:nvSpPr>
        <p:spPr>
          <a:xfrm>
            <a:off x="525779" y="388621"/>
            <a:ext cx="10890929" cy="1097280"/>
          </a:xfrm>
        </p:spPr>
        <p:txBody>
          <a:bodyPr>
            <a:normAutofit fontScale="90000"/>
          </a:bodyPr>
          <a:lstStyle/>
          <a:p>
            <a:r>
              <a:rPr lang="en-US" dirty="0"/>
              <a:t>STEP 2 - Positional Encoding</a:t>
            </a:r>
            <a:br>
              <a:rPr lang="en-US" dirty="0"/>
            </a:br>
            <a:endParaRPr lang="en-US" dirty="0"/>
          </a:p>
        </p:txBody>
      </p:sp>
      <p:sp>
        <p:nvSpPr>
          <p:cNvPr id="3" name="Content Placeholder 2">
            <a:extLst>
              <a:ext uri="{FF2B5EF4-FFF2-40B4-BE49-F238E27FC236}">
                <a16:creationId xmlns:a16="http://schemas.microsoft.com/office/drawing/2014/main" id="{C2521D2E-E7A0-186D-BB5E-34F749301D9B}"/>
              </a:ext>
            </a:extLst>
          </p:cNvPr>
          <p:cNvSpPr>
            <a:spLocks noGrp="1"/>
          </p:cNvSpPr>
          <p:nvPr>
            <p:ph idx="1"/>
          </p:nvPr>
        </p:nvSpPr>
        <p:spPr>
          <a:xfrm>
            <a:off x="354330" y="1377108"/>
            <a:ext cx="5829300" cy="5210979"/>
          </a:xfrm>
        </p:spPr>
        <p:txBody>
          <a:bodyPr>
            <a:normAutofit lnSpcReduction="10000"/>
          </a:bodyPr>
          <a:lstStyle/>
          <a:p>
            <a:pPr algn="just"/>
            <a:r>
              <a:rPr lang="en-US" sz="2400" dirty="0"/>
              <a:t>use positional encodings added to the input embeddings to provide information about the position of each token in the sequence to understand the position of each word,</a:t>
            </a:r>
          </a:p>
          <a:p>
            <a:pPr algn="just"/>
            <a:r>
              <a:rPr lang="en-US" sz="2400" dirty="0"/>
              <a:t>a combination of various sine and cosine functions are used to create positional vectors for sentences of any length.</a:t>
            </a:r>
          </a:p>
          <a:p>
            <a:pPr algn="just"/>
            <a:r>
              <a:rPr lang="en-US" sz="2400" dirty="0"/>
              <a:t>each dimension is represented by unique frequencies and offsets of the wave, with the values ranging from -1 to 1, effectively representing each position.</a:t>
            </a:r>
          </a:p>
          <a:p>
            <a:endParaRPr lang="en-US" dirty="0"/>
          </a:p>
        </p:txBody>
      </p:sp>
      <p:pic>
        <p:nvPicPr>
          <p:cNvPr id="5" name="Picture 4">
            <a:extLst>
              <a:ext uri="{FF2B5EF4-FFF2-40B4-BE49-F238E27FC236}">
                <a16:creationId xmlns:a16="http://schemas.microsoft.com/office/drawing/2014/main" id="{B45F2A1E-AA9B-0CE5-3B3D-2B86DF8980FB}"/>
              </a:ext>
            </a:extLst>
          </p:cNvPr>
          <p:cNvPicPr>
            <a:picLocks noChangeAspect="1"/>
          </p:cNvPicPr>
          <p:nvPr/>
        </p:nvPicPr>
        <p:blipFill>
          <a:blip r:embed="rId2"/>
          <a:stretch>
            <a:fillRect/>
          </a:stretch>
        </p:blipFill>
        <p:spPr>
          <a:xfrm>
            <a:off x="6355079" y="1485900"/>
            <a:ext cx="5729748" cy="4088635"/>
          </a:xfrm>
          <a:prstGeom prst="rect">
            <a:avLst/>
          </a:prstGeom>
        </p:spPr>
      </p:pic>
    </p:spTree>
    <p:extLst>
      <p:ext uri="{BB962C8B-B14F-4D97-AF65-F5344CB8AC3E}">
        <p14:creationId xmlns:p14="http://schemas.microsoft.com/office/powerpoint/2010/main" val="596029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302F71-6E79-7E3C-B5E5-597D92A73C31}"/>
              </a:ext>
            </a:extLst>
          </p:cNvPr>
          <p:cNvSpPr txBox="1"/>
          <p:nvPr/>
        </p:nvSpPr>
        <p:spPr>
          <a:xfrm>
            <a:off x="786765" y="604025"/>
            <a:ext cx="10618470" cy="5570115"/>
          </a:xfrm>
          <a:prstGeom prst="rect">
            <a:avLst/>
          </a:prstGeom>
          <a:noFill/>
        </p:spPr>
        <p:txBody>
          <a:bodyPr wrap="square">
            <a:spAutoFit/>
          </a:bodyPr>
          <a:lstStyle/>
          <a:p>
            <a:pPr>
              <a:lnSpc>
                <a:spcPts val="2475"/>
              </a:lnSpc>
              <a:buNone/>
            </a:pPr>
            <a:r>
              <a:rPr lang="en-US" sz="2800" b="0" dirty="0">
                <a:solidFill>
                  <a:srgbClr val="9723B4"/>
                </a:solidFill>
                <a:effectLst/>
                <a:latin typeface="Courier New" panose="02070309020205020404" pitchFamily="49" charset="0"/>
              </a:rPr>
              <a:t>import</a:t>
            </a:r>
            <a:r>
              <a:rPr lang="en-US" sz="2800" b="0" dirty="0">
                <a:solidFill>
                  <a:srgbClr val="000000"/>
                </a:solidFill>
                <a:effectLst/>
                <a:latin typeface="Courier New" panose="02070309020205020404" pitchFamily="49" charset="0"/>
              </a:rPr>
              <a:t> torch</a:t>
            </a:r>
          </a:p>
          <a:p>
            <a:pPr>
              <a:lnSpc>
                <a:spcPts val="2475"/>
              </a:lnSpc>
              <a:buNone/>
            </a:pPr>
            <a:r>
              <a:rPr lang="en-US" sz="2800" b="0" dirty="0">
                <a:solidFill>
                  <a:srgbClr val="9723B4"/>
                </a:solidFill>
                <a:effectLst/>
                <a:latin typeface="Courier New" panose="02070309020205020404" pitchFamily="49" charset="0"/>
              </a:rPr>
              <a:t>import</a:t>
            </a:r>
            <a:r>
              <a:rPr lang="en-US" sz="2800" b="0" dirty="0">
                <a:solidFill>
                  <a:srgbClr val="000000"/>
                </a:solidFill>
                <a:effectLst/>
                <a:latin typeface="Courier New" panose="02070309020205020404" pitchFamily="49" charset="0"/>
              </a:rPr>
              <a:t> math</a:t>
            </a:r>
          </a:p>
          <a:p>
            <a:pPr>
              <a:lnSpc>
                <a:spcPts val="2475"/>
              </a:lnSpc>
              <a:buNone/>
            </a:pPr>
            <a:r>
              <a:rPr lang="en-US" sz="2800" b="0" dirty="0">
                <a:solidFill>
                  <a:srgbClr val="0000FF"/>
                </a:solidFill>
                <a:effectLst/>
                <a:latin typeface="Courier New" panose="02070309020205020404" pitchFamily="49" charset="0"/>
              </a:rPr>
              <a:t>def</a:t>
            </a:r>
            <a:r>
              <a:rPr lang="en-US" sz="2800" b="0" dirty="0">
                <a:solidFill>
                  <a:srgbClr val="000000"/>
                </a:solidFill>
                <a:effectLst/>
                <a:latin typeface="Courier New" panose="02070309020205020404" pitchFamily="49" charset="0"/>
              </a:rPr>
              <a:t> </a:t>
            </a:r>
            <a:r>
              <a:rPr lang="en-US" sz="2800" b="0" dirty="0" err="1">
                <a:solidFill>
                  <a:srgbClr val="6A5221"/>
                </a:solidFill>
                <a:effectLst/>
                <a:latin typeface="Courier New" panose="02070309020205020404" pitchFamily="49" charset="0"/>
              </a:rPr>
              <a:t>positional_encoding</a:t>
            </a:r>
            <a:r>
              <a:rPr lang="en-US" sz="2800" b="0" dirty="0">
                <a:solidFill>
                  <a:srgbClr val="000000"/>
                </a:solidFill>
                <a:effectLst/>
                <a:latin typeface="Courier New" panose="02070309020205020404" pitchFamily="49" charset="0"/>
              </a:rPr>
              <a:t>(</a:t>
            </a:r>
            <a:r>
              <a:rPr lang="en-US" sz="2800" b="0" dirty="0" err="1">
                <a:solidFill>
                  <a:srgbClr val="001080"/>
                </a:solidFill>
                <a:effectLst/>
                <a:latin typeface="Courier New" panose="02070309020205020404" pitchFamily="49" charset="0"/>
              </a:rPr>
              <a:t>seq_len</a:t>
            </a:r>
            <a:r>
              <a:rPr lang="en-US" sz="2800" b="0" dirty="0">
                <a:solidFill>
                  <a:srgbClr val="000000"/>
                </a:solidFill>
                <a:effectLst/>
                <a:latin typeface="Courier New" panose="02070309020205020404" pitchFamily="49" charset="0"/>
              </a:rPr>
              <a:t>, </a:t>
            </a:r>
            <a:r>
              <a:rPr lang="en-US" sz="2800" b="0" dirty="0" err="1">
                <a:solidFill>
                  <a:srgbClr val="001080"/>
                </a:solidFill>
                <a:effectLst/>
                <a:latin typeface="Courier New" panose="02070309020205020404" pitchFamily="49" charset="0"/>
              </a:rPr>
              <a:t>d_model</a:t>
            </a:r>
            <a:r>
              <a:rPr lang="en-US" sz="2800" b="0" dirty="0">
                <a:solidFill>
                  <a:srgbClr val="000000"/>
                </a:solidFill>
                <a:effectLst/>
                <a:latin typeface="Courier New" panose="02070309020205020404" pitchFamily="49" charset="0"/>
              </a:rPr>
              <a:t>):</a:t>
            </a:r>
          </a:p>
          <a:p>
            <a:pPr>
              <a:lnSpc>
                <a:spcPts val="2475"/>
              </a:lnSpc>
              <a:buNone/>
            </a:pPr>
            <a:r>
              <a:rPr lang="en-US" sz="2800" b="0" dirty="0">
                <a:solidFill>
                  <a:srgbClr val="000000"/>
                </a:solidFill>
                <a:effectLst/>
                <a:latin typeface="Courier New" panose="02070309020205020404" pitchFamily="49" charset="0"/>
              </a:rPr>
              <a:t>    pe = </a:t>
            </a:r>
            <a:r>
              <a:rPr lang="en-US" sz="2800" b="0" dirty="0" err="1">
                <a:solidFill>
                  <a:srgbClr val="000000"/>
                </a:solidFill>
                <a:effectLst/>
                <a:latin typeface="Courier New" panose="02070309020205020404" pitchFamily="49" charset="0"/>
              </a:rPr>
              <a:t>torch.zeros</a:t>
            </a:r>
            <a:r>
              <a:rPr lang="en-US" sz="2800" b="0" dirty="0">
                <a:solidFill>
                  <a:srgbClr val="000000"/>
                </a:solidFill>
                <a:effectLst/>
                <a:latin typeface="Courier New" panose="02070309020205020404" pitchFamily="49" charset="0"/>
              </a:rPr>
              <a:t>(</a:t>
            </a:r>
            <a:r>
              <a:rPr lang="en-US" sz="2800" b="0" dirty="0" err="1">
                <a:solidFill>
                  <a:srgbClr val="000000"/>
                </a:solidFill>
                <a:effectLst/>
                <a:latin typeface="Courier New" panose="02070309020205020404" pitchFamily="49" charset="0"/>
              </a:rPr>
              <a:t>seq_len</a:t>
            </a:r>
            <a:r>
              <a:rPr lang="en-US" sz="2800" b="0" dirty="0">
                <a:solidFill>
                  <a:srgbClr val="000000"/>
                </a:solidFill>
                <a:effectLst/>
                <a:latin typeface="Courier New" panose="02070309020205020404" pitchFamily="49" charset="0"/>
              </a:rPr>
              <a:t>, </a:t>
            </a:r>
            <a:r>
              <a:rPr lang="en-US" sz="2800" b="0" dirty="0" err="1">
                <a:solidFill>
                  <a:srgbClr val="000000"/>
                </a:solidFill>
                <a:effectLst/>
                <a:latin typeface="Courier New" panose="02070309020205020404" pitchFamily="49" charset="0"/>
              </a:rPr>
              <a:t>d_model</a:t>
            </a:r>
            <a:r>
              <a:rPr lang="en-US" sz="2800" b="0" dirty="0">
                <a:solidFill>
                  <a:srgbClr val="000000"/>
                </a:solidFill>
                <a:effectLst/>
                <a:latin typeface="Courier New" panose="02070309020205020404" pitchFamily="49" charset="0"/>
              </a:rPr>
              <a:t>)</a:t>
            </a:r>
          </a:p>
          <a:p>
            <a:pPr>
              <a:lnSpc>
                <a:spcPts val="2475"/>
              </a:lnSpc>
              <a:buNone/>
            </a:pPr>
            <a:r>
              <a:rPr lang="en-US" sz="2800" b="0" dirty="0">
                <a:solidFill>
                  <a:srgbClr val="000000"/>
                </a:solidFill>
                <a:effectLst/>
                <a:latin typeface="Courier New" panose="02070309020205020404" pitchFamily="49" charset="0"/>
              </a:rPr>
              <a:t>    position = </a:t>
            </a:r>
            <a:r>
              <a:rPr lang="en-US" sz="2800" b="0" dirty="0" err="1">
                <a:solidFill>
                  <a:srgbClr val="000000"/>
                </a:solidFill>
                <a:effectLst/>
                <a:latin typeface="Courier New" panose="02070309020205020404" pitchFamily="49" charset="0"/>
              </a:rPr>
              <a:t>torch.arange</a:t>
            </a:r>
            <a:r>
              <a:rPr lang="en-US" sz="2800" b="0" dirty="0">
                <a:solidFill>
                  <a:srgbClr val="000000"/>
                </a:solidFill>
                <a:effectLst/>
                <a:latin typeface="Courier New" panose="02070309020205020404" pitchFamily="49" charset="0"/>
              </a:rPr>
              <a:t>(</a:t>
            </a:r>
            <a:r>
              <a:rPr lang="en-US" sz="2800" b="0" dirty="0">
                <a:solidFill>
                  <a:srgbClr val="116644"/>
                </a:solidFill>
                <a:effectLst/>
                <a:latin typeface="Courier New" panose="02070309020205020404" pitchFamily="49" charset="0"/>
              </a:rPr>
              <a:t>0</a:t>
            </a:r>
            <a:r>
              <a:rPr lang="en-US" sz="2800" b="0" dirty="0">
                <a:solidFill>
                  <a:srgbClr val="000000"/>
                </a:solidFill>
                <a:effectLst/>
                <a:latin typeface="Courier New" panose="02070309020205020404" pitchFamily="49" charset="0"/>
              </a:rPr>
              <a:t>, </a:t>
            </a:r>
            <a:r>
              <a:rPr lang="en-US" sz="2800" b="0" dirty="0" err="1">
                <a:solidFill>
                  <a:srgbClr val="000000"/>
                </a:solidFill>
                <a:effectLst/>
                <a:latin typeface="Courier New" panose="02070309020205020404" pitchFamily="49" charset="0"/>
              </a:rPr>
              <a:t>seq_len</a:t>
            </a:r>
            <a:r>
              <a:rPr lang="en-US" sz="2800" b="0" dirty="0">
                <a:solidFill>
                  <a:srgbClr val="000000"/>
                </a:solidFill>
                <a:effectLst/>
                <a:latin typeface="Courier New" panose="02070309020205020404" pitchFamily="49" charset="0"/>
              </a:rPr>
              <a:t>).</a:t>
            </a:r>
            <a:r>
              <a:rPr lang="en-US" sz="2800" b="0" dirty="0" err="1">
                <a:solidFill>
                  <a:srgbClr val="000000"/>
                </a:solidFill>
                <a:effectLst/>
                <a:latin typeface="Courier New" panose="02070309020205020404" pitchFamily="49" charset="0"/>
              </a:rPr>
              <a:t>unsqueeze</a:t>
            </a:r>
            <a:r>
              <a:rPr lang="en-US" sz="2800" b="0" dirty="0">
                <a:solidFill>
                  <a:srgbClr val="000000"/>
                </a:solidFill>
                <a:effectLst/>
                <a:latin typeface="Courier New" panose="02070309020205020404" pitchFamily="49" charset="0"/>
              </a:rPr>
              <a:t>(</a:t>
            </a:r>
            <a:r>
              <a:rPr lang="en-US" sz="2800" b="0" dirty="0">
                <a:solidFill>
                  <a:srgbClr val="116644"/>
                </a:solidFill>
                <a:effectLst/>
                <a:latin typeface="Courier New" panose="02070309020205020404" pitchFamily="49" charset="0"/>
              </a:rPr>
              <a:t>1</a:t>
            </a:r>
            <a:r>
              <a:rPr lang="en-US" sz="2800" b="0" dirty="0">
                <a:solidFill>
                  <a:srgbClr val="000000"/>
                </a:solidFill>
                <a:effectLst/>
                <a:latin typeface="Courier New" panose="02070309020205020404" pitchFamily="49" charset="0"/>
              </a:rPr>
              <a:t>)</a:t>
            </a:r>
          </a:p>
          <a:p>
            <a:pPr>
              <a:lnSpc>
                <a:spcPts val="2475"/>
              </a:lnSpc>
              <a:buNone/>
            </a:pPr>
            <a:br>
              <a:rPr lang="en-US" sz="2800" b="0" dirty="0">
                <a:solidFill>
                  <a:srgbClr val="000000"/>
                </a:solidFill>
                <a:effectLst/>
                <a:latin typeface="Courier New" panose="02070309020205020404" pitchFamily="49" charset="0"/>
              </a:rPr>
            </a:br>
            <a:endParaRPr lang="en-US" sz="2800" b="0" dirty="0">
              <a:solidFill>
                <a:srgbClr val="000000"/>
              </a:solidFill>
              <a:effectLst/>
              <a:latin typeface="Courier New" panose="02070309020205020404" pitchFamily="49" charset="0"/>
            </a:endParaRPr>
          </a:p>
          <a:p>
            <a:pPr>
              <a:lnSpc>
                <a:spcPts val="2475"/>
              </a:lnSpc>
              <a:buNone/>
            </a:pPr>
            <a:r>
              <a:rPr lang="en-US" sz="2800" b="0" dirty="0">
                <a:solidFill>
                  <a:srgbClr val="000000"/>
                </a:solidFill>
                <a:effectLst/>
                <a:latin typeface="Courier New" panose="02070309020205020404" pitchFamily="49" charset="0"/>
              </a:rPr>
              <a:t>    </a:t>
            </a:r>
            <a:r>
              <a:rPr lang="en-US" sz="2800" b="0" dirty="0" err="1">
                <a:solidFill>
                  <a:srgbClr val="000000"/>
                </a:solidFill>
                <a:effectLst/>
                <a:latin typeface="Courier New" panose="02070309020205020404" pitchFamily="49" charset="0"/>
              </a:rPr>
              <a:t>div_term</a:t>
            </a:r>
            <a:r>
              <a:rPr lang="en-US" sz="2800" b="0" dirty="0">
                <a:solidFill>
                  <a:srgbClr val="000000"/>
                </a:solidFill>
                <a:effectLst/>
                <a:latin typeface="Courier New" panose="02070309020205020404" pitchFamily="49" charset="0"/>
              </a:rPr>
              <a:t> = </a:t>
            </a:r>
            <a:r>
              <a:rPr lang="en-US" sz="2800" b="0" dirty="0" err="1">
                <a:solidFill>
                  <a:srgbClr val="000000"/>
                </a:solidFill>
                <a:effectLst/>
                <a:latin typeface="Courier New" panose="02070309020205020404" pitchFamily="49" charset="0"/>
              </a:rPr>
              <a:t>torch.exp</a:t>
            </a:r>
            <a:r>
              <a:rPr lang="en-US" sz="2800" b="0" dirty="0">
                <a:solidFill>
                  <a:srgbClr val="000000"/>
                </a:solidFill>
                <a:effectLst/>
                <a:latin typeface="Courier New" panose="02070309020205020404" pitchFamily="49" charset="0"/>
              </a:rPr>
              <a:t>(</a:t>
            </a:r>
          </a:p>
          <a:p>
            <a:pPr>
              <a:lnSpc>
                <a:spcPts val="2475"/>
              </a:lnSpc>
              <a:buNone/>
            </a:pPr>
            <a:r>
              <a:rPr lang="en-US" sz="2800" b="0" dirty="0">
                <a:solidFill>
                  <a:srgbClr val="000000"/>
                </a:solidFill>
                <a:effectLst/>
                <a:latin typeface="Courier New" panose="02070309020205020404" pitchFamily="49" charset="0"/>
              </a:rPr>
              <a:t>        </a:t>
            </a:r>
            <a:r>
              <a:rPr lang="en-US" sz="2800" b="0" dirty="0" err="1">
                <a:solidFill>
                  <a:srgbClr val="000000"/>
                </a:solidFill>
                <a:effectLst/>
                <a:latin typeface="Courier New" panose="02070309020205020404" pitchFamily="49" charset="0"/>
              </a:rPr>
              <a:t>torch.arange</a:t>
            </a:r>
            <a:r>
              <a:rPr lang="en-US" sz="2800" b="0" dirty="0">
                <a:solidFill>
                  <a:srgbClr val="000000"/>
                </a:solidFill>
                <a:effectLst/>
                <a:latin typeface="Courier New" panose="02070309020205020404" pitchFamily="49" charset="0"/>
              </a:rPr>
              <a:t>(</a:t>
            </a:r>
            <a:r>
              <a:rPr lang="en-US" sz="2800" b="0" dirty="0">
                <a:solidFill>
                  <a:srgbClr val="116644"/>
                </a:solidFill>
                <a:effectLst/>
                <a:latin typeface="Courier New" panose="02070309020205020404" pitchFamily="49" charset="0"/>
              </a:rPr>
              <a:t>0</a:t>
            </a:r>
            <a:r>
              <a:rPr lang="en-US" sz="2800" b="0" dirty="0">
                <a:solidFill>
                  <a:srgbClr val="000000"/>
                </a:solidFill>
                <a:effectLst/>
                <a:latin typeface="Courier New" panose="02070309020205020404" pitchFamily="49" charset="0"/>
              </a:rPr>
              <a:t>, </a:t>
            </a:r>
            <a:r>
              <a:rPr lang="en-US" sz="2800" b="0" dirty="0" err="1">
                <a:solidFill>
                  <a:srgbClr val="000000"/>
                </a:solidFill>
                <a:effectLst/>
                <a:latin typeface="Courier New" panose="02070309020205020404" pitchFamily="49" charset="0"/>
              </a:rPr>
              <a:t>d_model</a:t>
            </a:r>
            <a:r>
              <a:rPr lang="en-US" sz="2800" b="0" dirty="0">
                <a:solidFill>
                  <a:srgbClr val="000000"/>
                </a:solidFill>
                <a:effectLst/>
                <a:latin typeface="Courier New" panose="02070309020205020404" pitchFamily="49" charset="0"/>
              </a:rPr>
              <a:t>, </a:t>
            </a:r>
            <a:r>
              <a:rPr lang="en-US" sz="2800" b="0" dirty="0">
                <a:solidFill>
                  <a:srgbClr val="116644"/>
                </a:solidFill>
                <a:effectLst/>
                <a:latin typeface="Courier New" panose="02070309020205020404" pitchFamily="49" charset="0"/>
              </a:rPr>
              <a:t>2</a:t>
            </a:r>
            <a:r>
              <a:rPr lang="en-US" sz="2800" b="0" dirty="0">
                <a:solidFill>
                  <a:srgbClr val="000000"/>
                </a:solidFill>
                <a:effectLst/>
                <a:latin typeface="Courier New" panose="02070309020205020404" pitchFamily="49" charset="0"/>
              </a:rPr>
              <a:t>) * (-math.log(</a:t>
            </a:r>
            <a:r>
              <a:rPr lang="en-US" sz="2800" b="0" dirty="0">
                <a:solidFill>
                  <a:srgbClr val="116644"/>
                </a:solidFill>
                <a:effectLst/>
                <a:latin typeface="Courier New" panose="02070309020205020404" pitchFamily="49" charset="0"/>
              </a:rPr>
              <a:t>10000.0</a:t>
            </a:r>
            <a:r>
              <a:rPr lang="en-US" sz="2800" b="0" dirty="0">
                <a:solidFill>
                  <a:srgbClr val="000000"/>
                </a:solidFill>
                <a:effectLst/>
                <a:latin typeface="Courier New" panose="02070309020205020404" pitchFamily="49" charset="0"/>
              </a:rPr>
              <a:t>) / </a:t>
            </a:r>
            <a:r>
              <a:rPr lang="en-US" sz="2800" b="0" dirty="0" err="1">
                <a:solidFill>
                  <a:srgbClr val="000000"/>
                </a:solidFill>
                <a:effectLst/>
                <a:latin typeface="Courier New" panose="02070309020205020404" pitchFamily="49" charset="0"/>
              </a:rPr>
              <a:t>d_model</a:t>
            </a:r>
            <a:r>
              <a:rPr lang="en-US" sz="2800" b="0" dirty="0">
                <a:solidFill>
                  <a:srgbClr val="000000"/>
                </a:solidFill>
                <a:effectLst/>
                <a:latin typeface="Courier New" panose="02070309020205020404" pitchFamily="49" charset="0"/>
              </a:rPr>
              <a:t>)</a:t>
            </a:r>
          </a:p>
          <a:p>
            <a:pPr>
              <a:lnSpc>
                <a:spcPts val="2475"/>
              </a:lnSpc>
              <a:buNone/>
            </a:pPr>
            <a:r>
              <a:rPr lang="en-US" sz="2800" b="0" dirty="0">
                <a:solidFill>
                  <a:srgbClr val="000000"/>
                </a:solidFill>
                <a:effectLst/>
                <a:latin typeface="Courier New" panose="02070309020205020404" pitchFamily="49" charset="0"/>
              </a:rPr>
              <a:t>    )</a:t>
            </a:r>
          </a:p>
          <a:p>
            <a:pPr>
              <a:lnSpc>
                <a:spcPts val="2475"/>
              </a:lnSpc>
              <a:buNone/>
            </a:pPr>
            <a:r>
              <a:rPr lang="en-US" sz="2800" b="0" dirty="0">
                <a:solidFill>
                  <a:srgbClr val="000000"/>
                </a:solidFill>
                <a:effectLst/>
                <a:latin typeface="Courier New" panose="02070309020205020404" pitchFamily="49" charset="0"/>
              </a:rPr>
              <a:t>    pe[:, </a:t>
            </a:r>
            <a:r>
              <a:rPr lang="en-US" sz="2800" b="0" dirty="0">
                <a:solidFill>
                  <a:srgbClr val="116644"/>
                </a:solidFill>
                <a:effectLst/>
                <a:latin typeface="Courier New" panose="02070309020205020404" pitchFamily="49" charset="0"/>
              </a:rPr>
              <a:t>0</a:t>
            </a:r>
            <a:r>
              <a:rPr lang="en-US" sz="2800" b="0" dirty="0">
                <a:solidFill>
                  <a:srgbClr val="000000"/>
                </a:solidFill>
                <a:effectLst/>
                <a:latin typeface="Courier New" panose="02070309020205020404" pitchFamily="49" charset="0"/>
              </a:rPr>
              <a:t>::</a:t>
            </a:r>
            <a:r>
              <a:rPr lang="en-US" sz="2800" b="0" dirty="0">
                <a:solidFill>
                  <a:srgbClr val="116644"/>
                </a:solidFill>
                <a:effectLst/>
                <a:latin typeface="Courier New" panose="02070309020205020404" pitchFamily="49" charset="0"/>
              </a:rPr>
              <a:t>2</a:t>
            </a:r>
            <a:r>
              <a:rPr lang="en-US" sz="2800" b="0" dirty="0">
                <a:solidFill>
                  <a:srgbClr val="000000"/>
                </a:solidFill>
                <a:effectLst/>
                <a:latin typeface="Courier New" panose="02070309020205020404" pitchFamily="49" charset="0"/>
              </a:rPr>
              <a:t>] = </a:t>
            </a:r>
            <a:r>
              <a:rPr lang="en-US" sz="2800" b="0" dirty="0" err="1">
                <a:solidFill>
                  <a:srgbClr val="000000"/>
                </a:solidFill>
                <a:effectLst/>
                <a:latin typeface="Courier New" panose="02070309020205020404" pitchFamily="49" charset="0"/>
              </a:rPr>
              <a:t>torch.sin</a:t>
            </a:r>
            <a:r>
              <a:rPr lang="en-US" sz="2800" b="0" dirty="0">
                <a:solidFill>
                  <a:srgbClr val="000000"/>
                </a:solidFill>
                <a:effectLst/>
                <a:latin typeface="Courier New" panose="02070309020205020404" pitchFamily="49" charset="0"/>
              </a:rPr>
              <a:t>(position * </a:t>
            </a:r>
            <a:r>
              <a:rPr lang="en-US" sz="2800" b="0" dirty="0" err="1">
                <a:solidFill>
                  <a:srgbClr val="000000"/>
                </a:solidFill>
                <a:effectLst/>
                <a:latin typeface="Courier New" panose="02070309020205020404" pitchFamily="49" charset="0"/>
              </a:rPr>
              <a:t>div_term</a:t>
            </a:r>
            <a:r>
              <a:rPr lang="en-US" sz="2800" b="0" dirty="0">
                <a:solidFill>
                  <a:srgbClr val="000000"/>
                </a:solidFill>
                <a:effectLst/>
                <a:latin typeface="Courier New" panose="02070309020205020404" pitchFamily="49" charset="0"/>
              </a:rPr>
              <a:t>)</a:t>
            </a:r>
          </a:p>
          <a:p>
            <a:pPr>
              <a:lnSpc>
                <a:spcPts val="2475"/>
              </a:lnSpc>
              <a:buNone/>
            </a:pPr>
            <a:r>
              <a:rPr lang="en-US" sz="2800" b="0" dirty="0">
                <a:solidFill>
                  <a:srgbClr val="000000"/>
                </a:solidFill>
                <a:effectLst/>
                <a:latin typeface="Courier New" panose="02070309020205020404" pitchFamily="49" charset="0"/>
              </a:rPr>
              <a:t>    pe[:, </a:t>
            </a:r>
            <a:r>
              <a:rPr lang="en-US" sz="2800" b="0" dirty="0">
                <a:solidFill>
                  <a:srgbClr val="116644"/>
                </a:solidFill>
                <a:effectLst/>
                <a:latin typeface="Courier New" panose="02070309020205020404" pitchFamily="49" charset="0"/>
              </a:rPr>
              <a:t>1</a:t>
            </a:r>
            <a:r>
              <a:rPr lang="en-US" sz="2800" b="0" dirty="0">
                <a:solidFill>
                  <a:srgbClr val="000000"/>
                </a:solidFill>
                <a:effectLst/>
                <a:latin typeface="Courier New" panose="02070309020205020404" pitchFamily="49" charset="0"/>
              </a:rPr>
              <a:t>::</a:t>
            </a:r>
            <a:r>
              <a:rPr lang="en-US" sz="2800" b="0" dirty="0">
                <a:solidFill>
                  <a:srgbClr val="116644"/>
                </a:solidFill>
                <a:effectLst/>
                <a:latin typeface="Courier New" panose="02070309020205020404" pitchFamily="49" charset="0"/>
              </a:rPr>
              <a:t>2</a:t>
            </a:r>
            <a:r>
              <a:rPr lang="en-US" sz="2800" b="0" dirty="0">
                <a:solidFill>
                  <a:srgbClr val="000000"/>
                </a:solidFill>
                <a:effectLst/>
                <a:latin typeface="Courier New" panose="02070309020205020404" pitchFamily="49" charset="0"/>
              </a:rPr>
              <a:t>] = </a:t>
            </a:r>
            <a:r>
              <a:rPr lang="en-US" sz="2800" b="0" dirty="0" err="1">
                <a:solidFill>
                  <a:srgbClr val="000000"/>
                </a:solidFill>
                <a:effectLst/>
                <a:latin typeface="Courier New" panose="02070309020205020404" pitchFamily="49" charset="0"/>
              </a:rPr>
              <a:t>torch.cos</a:t>
            </a:r>
            <a:r>
              <a:rPr lang="en-US" sz="2800" b="0" dirty="0">
                <a:solidFill>
                  <a:srgbClr val="000000"/>
                </a:solidFill>
                <a:effectLst/>
                <a:latin typeface="Courier New" panose="02070309020205020404" pitchFamily="49" charset="0"/>
              </a:rPr>
              <a:t>(position * </a:t>
            </a:r>
            <a:r>
              <a:rPr lang="en-US" sz="2800" b="0" dirty="0" err="1">
                <a:solidFill>
                  <a:srgbClr val="000000"/>
                </a:solidFill>
                <a:effectLst/>
                <a:latin typeface="Courier New" panose="02070309020205020404" pitchFamily="49" charset="0"/>
              </a:rPr>
              <a:t>div_term</a:t>
            </a:r>
            <a:r>
              <a:rPr lang="en-US" sz="2800" b="0" dirty="0">
                <a:solidFill>
                  <a:srgbClr val="000000"/>
                </a:solidFill>
                <a:effectLst/>
                <a:latin typeface="Courier New" panose="02070309020205020404" pitchFamily="49" charset="0"/>
              </a:rPr>
              <a:t>)</a:t>
            </a:r>
          </a:p>
          <a:p>
            <a:pPr>
              <a:lnSpc>
                <a:spcPts val="2475"/>
              </a:lnSpc>
              <a:buNone/>
            </a:pPr>
            <a:r>
              <a:rPr lang="en-US" sz="2800" b="0" dirty="0">
                <a:solidFill>
                  <a:srgbClr val="000000"/>
                </a:solidFill>
                <a:effectLst/>
                <a:latin typeface="Courier New" panose="02070309020205020404" pitchFamily="49" charset="0"/>
              </a:rPr>
              <a:t>    </a:t>
            </a:r>
            <a:r>
              <a:rPr lang="en-US" sz="2800" b="0" dirty="0">
                <a:solidFill>
                  <a:srgbClr val="9723B4"/>
                </a:solidFill>
                <a:effectLst/>
                <a:latin typeface="Courier New" panose="02070309020205020404" pitchFamily="49" charset="0"/>
              </a:rPr>
              <a:t>return</a:t>
            </a:r>
            <a:r>
              <a:rPr lang="en-US" sz="2800" b="0" dirty="0">
                <a:solidFill>
                  <a:srgbClr val="000000"/>
                </a:solidFill>
                <a:effectLst/>
                <a:latin typeface="Courier New" panose="02070309020205020404" pitchFamily="49" charset="0"/>
              </a:rPr>
              <a:t> pe</a:t>
            </a:r>
          </a:p>
          <a:p>
            <a:pPr>
              <a:lnSpc>
                <a:spcPts val="2475"/>
              </a:lnSpc>
              <a:buNone/>
            </a:pPr>
            <a:br>
              <a:rPr lang="en-US" sz="2800" b="0" dirty="0">
                <a:solidFill>
                  <a:srgbClr val="000000"/>
                </a:solidFill>
                <a:effectLst/>
                <a:latin typeface="Courier New" panose="02070309020205020404" pitchFamily="49" charset="0"/>
              </a:rPr>
            </a:br>
            <a:endParaRPr lang="en-US" sz="2800" b="0" dirty="0">
              <a:solidFill>
                <a:srgbClr val="000000"/>
              </a:solidFill>
              <a:effectLst/>
              <a:latin typeface="Courier New" panose="02070309020205020404" pitchFamily="49" charset="0"/>
            </a:endParaRPr>
          </a:p>
        </p:txBody>
      </p:sp>
    </p:spTree>
    <p:extLst>
      <p:ext uri="{BB962C8B-B14F-4D97-AF65-F5344CB8AC3E}">
        <p14:creationId xmlns:p14="http://schemas.microsoft.com/office/powerpoint/2010/main" val="9466031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50F9E79-4487-1D9B-5CB0-58EBE9180599}"/>
              </a:ext>
            </a:extLst>
          </p:cNvPr>
          <p:cNvSpPr txBox="1"/>
          <p:nvPr/>
        </p:nvSpPr>
        <p:spPr>
          <a:xfrm>
            <a:off x="582930" y="1285144"/>
            <a:ext cx="10595610" cy="4287712"/>
          </a:xfrm>
          <a:prstGeom prst="rect">
            <a:avLst/>
          </a:prstGeom>
          <a:noFill/>
        </p:spPr>
        <p:txBody>
          <a:bodyPr wrap="square">
            <a:spAutoFit/>
          </a:bodyPr>
          <a:lstStyle/>
          <a:p>
            <a:pPr>
              <a:lnSpc>
                <a:spcPts val="2475"/>
              </a:lnSpc>
              <a:buNone/>
            </a:pPr>
            <a:r>
              <a:rPr lang="en-US" sz="2800" b="1" dirty="0">
                <a:solidFill>
                  <a:srgbClr val="008000"/>
                </a:solidFill>
                <a:effectLst/>
                <a:latin typeface="Courier New" panose="02070309020205020404" pitchFamily="49" charset="0"/>
              </a:rPr>
              <a:t># embeddings from previous step</a:t>
            </a:r>
            <a:endParaRPr lang="en-US" sz="2800" b="1" dirty="0">
              <a:solidFill>
                <a:srgbClr val="000000"/>
              </a:solidFill>
              <a:effectLst/>
              <a:latin typeface="Courier New" panose="02070309020205020404" pitchFamily="49" charset="0"/>
            </a:endParaRPr>
          </a:p>
          <a:p>
            <a:pPr>
              <a:lnSpc>
                <a:spcPts val="2475"/>
              </a:lnSpc>
              <a:buNone/>
            </a:pPr>
            <a:r>
              <a:rPr lang="en-US" sz="2800" b="1" dirty="0">
                <a:solidFill>
                  <a:srgbClr val="008000"/>
                </a:solidFill>
                <a:effectLst/>
                <a:latin typeface="Courier New" panose="02070309020205020404" pitchFamily="49" charset="0"/>
              </a:rPr>
              <a:t># shape: (</a:t>
            </a:r>
            <a:r>
              <a:rPr lang="en-US" sz="2800" b="1" dirty="0" err="1">
                <a:solidFill>
                  <a:srgbClr val="008000"/>
                </a:solidFill>
                <a:effectLst/>
                <a:latin typeface="Courier New" panose="02070309020205020404" pitchFamily="49" charset="0"/>
              </a:rPr>
              <a:t>batch_size</a:t>
            </a:r>
            <a:r>
              <a:rPr lang="en-US" sz="2800" b="1" dirty="0">
                <a:solidFill>
                  <a:srgbClr val="008000"/>
                </a:solidFill>
                <a:effectLst/>
                <a:latin typeface="Courier New" panose="02070309020205020404" pitchFamily="49" charset="0"/>
              </a:rPr>
              <a:t>, </a:t>
            </a:r>
            <a:r>
              <a:rPr lang="en-US" sz="2800" b="1" dirty="0" err="1">
                <a:solidFill>
                  <a:srgbClr val="008000"/>
                </a:solidFill>
                <a:effectLst/>
                <a:latin typeface="Courier New" panose="02070309020205020404" pitchFamily="49" charset="0"/>
              </a:rPr>
              <a:t>seq_len</a:t>
            </a:r>
            <a:r>
              <a:rPr lang="en-US" sz="2800" b="1" dirty="0">
                <a:solidFill>
                  <a:srgbClr val="008000"/>
                </a:solidFill>
                <a:effectLst/>
                <a:latin typeface="Courier New" panose="02070309020205020404" pitchFamily="49" charset="0"/>
              </a:rPr>
              <a:t>, </a:t>
            </a:r>
            <a:r>
              <a:rPr lang="en-US" sz="2800" b="1" dirty="0" err="1">
                <a:solidFill>
                  <a:srgbClr val="008000"/>
                </a:solidFill>
                <a:effectLst/>
                <a:latin typeface="Courier New" panose="02070309020205020404" pitchFamily="49" charset="0"/>
              </a:rPr>
              <a:t>embed_dim</a:t>
            </a:r>
            <a:r>
              <a:rPr lang="en-US" sz="2800" b="1" dirty="0">
                <a:solidFill>
                  <a:srgbClr val="008000"/>
                </a:solidFill>
                <a:effectLst/>
                <a:latin typeface="Courier New" panose="02070309020205020404" pitchFamily="49" charset="0"/>
              </a:rPr>
              <a:t>)</a:t>
            </a:r>
            <a:endParaRPr lang="en-US" sz="2800" b="1" dirty="0">
              <a:solidFill>
                <a:srgbClr val="000000"/>
              </a:solidFill>
              <a:effectLst/>
              <a:latin typeface="Courier New" panose="02070309020205020404" pitchFamily="49" charset="0"/>
            </a:endParaRPr>
          </a:p>
          <a:p>
            <a:pPr>
              <a:lnSpc>
                <a:spcPts val="2475"/>
              </a:lnSpc>
              <a:buNone/>
            </a:pPr>
            <a:endParaRPr lang="en-US" sz="2800" b="1" dirty="0">
              <a:solidFill>
                <a:srgbClr val="000000"/>
              </a:solidFill>
              <a:effectLst/>
              <a:latin typeface="Courier New" panose="02070309020205020404" pitchFamily="49" charset="0"/>
            </a:endParaRPr>
          </a:p>
          <a:p>
            <a:pPr>
              <a:lnSpc>
                <a:spcPts val="2475"/>
              </a:lnSpc>
              <a:buNone/>
            </a:pPr>
            <a:r>
              <a:rPr lang="en-US" sz="2800" b="1" dirty="0" err="1">
                <a:solidFill>
                  <a:srgbClr val="000000"/>
                </a:solidFill>
                <a:effectLst/>
                <a:latin typeface="Courier New" panose="02070309020205020404" pitchFamily="49" charset="0"/>
              </a:rPr>
              <a:t>seq_len</a:t>
            </a:r>
            <a:r>
              <a:rPr lang="en-US" sz="2800" b="1" dirty="0">
                <a:solidFill>
                  <a:srgbClr val="000000"/>
                </a:solidFill>
                <a:effectLst/>
                <a:latin typeface="Courier New" panose="02070309020205020404" pitchFamily="49" charset="0"/>
              </a:rPr>
              <a:t> = </a:t>
            </a:r>
            <a:r>
              <a:rPr lang="en-US" sz="2800" b="1" dirty="0" err="1">
                <a:solidFill>
                  <a:srgbClr val="000000"/>
                </a:solidFill>
                <a:effectLst/>
                <a:latin typeface="Courier New" panose="02070309020205020404" pitchFamily="49" charset="0"/>
              </a:rPr>
              <a:t>embeddings.size</a:t>
            </a:r>
            <a:r>
              <a:rPr lang="en-US" sz="2800" b="1" dirty="0">
                <a:solidFill>
                  <a:srgbClr val="000000"/>
                </a:solidFill>
                <a:effectLst/>
                <a:latin typeface="Courier New" panose="02070309020205020404" pitchFamily="49" charset="0"/>
              </a:rPr>
              <a:t>(</a:t>
            </a:r>
            <a:r>
              <a:rPr lang="en-US" sz="2800" b="1" dirty="0">
                <a:solidFill>
                  <a:srgbClr val="116644"/>
                </a:solidFill>
                <a:effectLst/>
                <a:latin typeface="Courier New" panose="02070309020205020404" pitchFamily="49" charset="0"/>
              </a:rPr>
              <a:t>1</a:t>
            </a:r>
            <a:r>
              <a:rPr lang="en-US" sz="2800" b="1" dirty="0">
                <a:solidFill>
                  <a:srgbClr val="000000"/>
                </a:solidFill>
                <a:effectLst/>
                <a:latin typeface="Courier New" panose="02070309020205020404" pitchFamily="49" charset="0"/>
              </a:rPr>
              <a:t>)</a:t>
            </a:r>
          </a:p>
          <a:p>
            <a:pPr>
              <a:lnSpc>
                <a:spcPts val="2475"/>
              </a:lnSpc>
              <a:buNone/>
            </a:pPr>
            <a:r>
              <a:rPr lang="en-US" sz="2800" b="1" dirty="0" err="1">
                <a:solidFill>
                  <a:srgbClr val="000000"/>
                </a:solidFill>
                <a:effectLst/>
                <a:latin typeface="Courier New" panose="02070309020205020404" pitchFamily="49" charset="0"/>
              </a:rPr>
              <a:t>embed_dim</a:t>
            </a:r>
            <a:r>
              <a:rPr lang="en-US" sz="2800" b="1" dirty="0">
                <a:solidFill>
                  <a:srgbClr val="000000"/>
                </a:solidFill>
                <a:effectLst/>
                <a:latin typeface="Courier New" panose="02070309020205020404" pitchFamily="49" charset="0"/>
              </a:rPr>
              <a:t> = </a:t>
            </a:r>
            <a:r>
              <a:rPr lang="en-US" sz="2800" b="1" dirty="0" err="1">
                <a:solidFill>
                  <a:srgbClr val="000000"/>
                </a:solidFill>
                <a:effectLst/>
                <a:latin typeface="Courier New" panose="02070309020205020404" pitchFamily="49" charset="0"/>
              </a:rPr>
              <a:t>embeddings.size</a:t>
            </a:r>
            <a:r>
              <a:rPr lang="en-US" sz="2800" b="1" dirty="0">
                <a:solidFill>
                  <a:srgbClr val="000000"/>
                </a:solidFill>
                <a:effectLst/>
                <a:latin typeface="Courier New" panose="02070309020205020404" pitchFamily="49" charset="0"/>
              </a:rPr>
              <a:t>(</a:t>
            </a:r>
            <a:r>
              <a:rPr lang="en-US" sz="2800" b="1" dirty="0">
                <a:solidFill>
                  <a:srgbClr val="116644"/>
                </a:solidFill>
                <a:effectLst/>
                <a:latin typeface="Courier New" panose="02070309020205020404" pitchFamily="49" charset="0"/>
              </a:rPr>
              <a:t>2</a:t>
            </a:r>
            <a:r>
              <a:rPr lang="en-US" sz="2800" b="1" dirty="0">
                <a:solidFill>
                  <a:srgbClr val="000000"/>
                </a:solidFill>
                <a:effectLst/>
                <a:latin typeface="Courier New" panose="02070309020205020404" pitchFamily="49" charset="0"/>
              </a:rPr>
              <a:t>)</a:t>
            </a:r>
          </a:p>
          <a:p>
            <a:pPr>
              <a:lnSpc>
                <a:spcPts val="2475"/>
              </a:lnSpc>
              <a:buNone/>
            </a:pPr>
            <a:endParaRPr lang="en-US" sz="2800" b="1" dirty="0">
              <a:solidFill>
                <a:srgbClr val="000000"/>
              </a:solidFill>
              <a:effectLst/>
              <a:latin typeface="Courier New" panose="02070309020205020404" pitchFamily="49" charset="0"/>
            </a:endParaRPr>
          </a:p>
          <a:p>
            <a:pPr>
              <a:lnSpc>
                <a:spcPts val="2475"/>
              </a:lnSpc>
              <a:buNone/>
            </a:pPr>
            <a:r>
              <a:rPr lang="en-US" sz="2800" b="1" dirty="0">
                <a:solidFill>
                  <a:srgbClr val="000000"/>
                </a:solidFill>
                <a:effectLst/>
                <a:latin typeface="Courier New" panose="02070309020205020404" pitchFamily="49" charset="0"/>
              </a:rPr>
              <a:t>pe = </a:t>
            </a:r>
            <a:r>
              <a:rPr lang="en-US" sz="2800" b="1" dirty="0" err="1">
                <a:solidFill>
                  <a:srgbClr val="000000"/>
                </a:solidFill>
                <a:effectLst/>
                <a:latin typeface="Courier New" panose="02070309020205020404" pitchFamily="49" charset="0"/>
              </a:rPr>
              <a:t>positional_encoding</a:t>
            </a:r>
            <a:r>
              <a:rPr lang="en-US" sz="2800" b="1" dirty="0">
                <a:solidFill>
                  <a:srgbClr val="000000"/>
                </a:solidFill>
                <a:effectLst/>
                <a:latin typeface="Courier New" panose="02070309020205020404" pitchFamily="49" charset="0"/>
              </a:rPr>
              <a:t>(</a:t>
            </a:r>
            <a:r>
              <a:rPr lang="en-US" sz="2800" b="1" dirty="0" err="1">
                <a:solidFill>
                  <a:srgbClr val="000000"/>
                </a:solidFill>
                <a:effectLst/>
                <a:latin typeface="Courier New" panose="02070309020205020404" pitchFamily="49" charset="0"/>
              </a:rPr>
              <a:t>seq_len</a:t>
            </a:r>
            <a:r>
              <a:rPr lang="en-US" sz="2800" b="1" dirty="0">
                <a:solidFill>
                  <a:srgbClr val="000000"/>
                </a:solidFill>
                <a:effectLst/>
                <a:latin typeface="Courier New" panose="02070309020205020404" pitchFamily="49" charset="0"/>
              </a:rPr>
              <a:t>, </a:t>
            </a:r>
            <a:r>
              <a:rPr lang="en-US" sz="2800" b="1" dirty="0" err="1">
                <a:solidFill>
                  <a:srgbClr val="000000"/>
                </a:solidFill>
                <a:effectLst/>
                <a:latin typeface="Courier New" panose="02070309020205020404" pitchFamily="49" charset="0"/>
              </a:rPr>
              <a:t>embed_dim</a:t>
            </a:r>
            <a:r>
              <a:rPr lang="en-US" sz="2800" b="1" dirty="0">
                <a:solidFill>
                  <a:srgbClr val="000000"/>
                </a:solidFill>
                <a:effectLst/>
                <a:latin typeface="Courier New" panose="02070309020205020404" pitchFamily="49" charset="0"/>
              </a:rPr>
              <a:t>)</a:t>
            </a:r>
          </a:p>
          <a:p>
            <a:pPr>
              <a:lnSpc>
                <a:spcPts val="2475"/>
              </a:lnSpc>
              <a:buNone/>
            </a:pPr>
            <a:br>
              <a:rPr lang="en-US" sz="2800" b="1" dirty="0">
                <a:solidFill>
                  <a:srgbClr val="000000"/>
                </a:solidFill>
                <a:effectLst/>
                <a:latin typeface="Courier New" panose="02070309020205020404" pitchFamily="49" charset="0"/>
              </a:rPr>
            </a:br>
            <a:r>
              <a:rPr lang="en-US" sz="2800" b="1" dirty="0">
                <a:solidFill>
                  <a:srgbClr val="008000"/>
                </a:solidFill>
                <a:effectLst/>
                <a:latin typeface="Courier New" panose="02070309020205020404" pitchFamily="49" charset="0"/>
              </a:rPr>
              <a:t># Add positional encoding</a:t>
            </a:r>
            <a:endParaRPr lang="en-US" sz="2800" b="1" dirty="0">
              <a:solidFill>
                <a:srgbClr val="000000"/>
              </a:solidFill>
              <a:effectLst/>
              <a:latin typeface="Courier New" panose="02070309020205020404" pitchFamily="49" charset="0"/>
            </a:endParaRPr>
          </a:p>
          <a:p>
            <a:pPr>
              <a:lnSpc>
                <a:spcPts val="2475"/>
              </a:lnSpc>
              <a:buNone/>
            </a:pPr>
            <a:r>
              <a:rPr lang="en-US" sz="2800" b="1" dirty="0">
                <a:solidFill>
                  <a:srgbClr val="000000"/>
                </a:solidFill>
                <a:effectLst/>
                <a:latin typeface="Courier New" panose="02070309020205020404" pitchFamily="49" charset="0"/>
              </a:rPr>
              <a:t>embeddings = embeddings + </a:t>
            </a:r>
            <a:r>
              <a:rPr lang="en-US" sz="2800" b="1" dirty="0" err="1">
                <a:solidFill>
                  <a:srgbClr val="000000"/>
                </a:solidFill>
                <a:effectLst/>
                <a:latin typeface="Courier New" panose="02070309020205020404" pitchFamily="49" charset="0"/>
              </a:rPr>
              <a:t>pe.unsqueeze</a:t>
            </a:r>
            <a:r>
              <a:rPr lang="en-US" sz="2800" b="1" dirty="0">
                <a:solidFill>
                  <a:srgbClr val="000000"/>
                </a:solidFill>
                <a:effectLst/>
                <a:latin typeface="Courier New" panose="02070309020205020404" pitchFamily="49" charset="0"/>
              </a:rPr>
              <a:t>(</a:t>
            </a:r>
            <a:r>
              <a:rPr lang="en-US" sz="2800" b="1" dirty="0">
                <a:solidFill>
                  <a:srgbClr val="116644"/>
                </a:solidFill>
                <a:effectLst/>
                <a:latin typeface="Courier New" panose="02070309020205020404" pitchFamily="49" charset="0"/>
              </a:rPr>
              <a:t>0</a:t>
            </a:r>
            <a:r>
              <a:rPr lang="en-US" sz="2800" b="1" dirty="0">
                <a:solidFill>
                  <a:srgbClr val="000000"/>
                </a:solidFill>
                <a:effectLst/>
                <a:latin typeface="Courier New" panose="02070309020205020404" pitchFamily="49" charset="0"/>
              </a:rPr>
              <a:t>)</a:t>
            </a:r>
          </a:p>
          <a:p>
            <a:pPr>
              <a:lnSpc>
                <a:spcPts val="2475"/>
              </a:lnSpc>
              <a:buNone/>
            </a:pPr>
            <a:br>
              <a:rPr lang="en-US" sz="2800" b="1" dirty="0">
                <a:solidFill>
                  <a:srgbClr val="000000"/>
                </a:solidFill>
                <a:effectLst/>
                <a:latin typeface="Courier New" panose="02070309020205020404" pitchFamily="49" charset="0"/>
              </a:rPr>
            </a:br>
            <a:r>
              <a:rPr lang="en-US" sz="2800" b="1" dirty="0">
                <a:solidFill>
                  <a:srgbClr val="6A5221"/>
                </a:solidFill>
                <a:effectLst/>
                <a:latin typeface="Courier New" panose="02070309020205020404" pitchFamily="49" charset="0"/>
              </a:rPr>
              <a:t>print</a:t>
            </a:r>
            <a:r>
              <a:rPr lang="en-US" sz="2800" b="1" dirty="0">
                <a:solidFill>
                  <a:srgbClr val="000000"/>
                </a:solidFill>
                <a:effectLst/>
                <a:latin typeface="Courier New" panose="02070309020205020404" pitchFamily="49" charset="0"/>
              </a:rPr>
              <a:t>(</a:t>
            </a:r>
            <a:r>
              <a:rPr lang="en-US" sz="2800" b="1" dirty="0" err="1">
                <a:solidFill>
                  <a:srgbClr val="000000"/>
                </a:solidFill>
                <a:effectLst/>
                <a:latin typeface="Courier New" panose="02070309020205020404" pitchFamily="49" charset="0"/>
              </a:rPr>
              <a:t>embeddings.shape</a:t>
            </a:r>
            <a:r>
              <a:rPr lang="en-US" sz="2800" b="1" dirty="0">
                <a:solidFill>
                  <a:srgbClr val="000000"/>
                </a:solidFill>
                <a:effectLst/>
                <a:latin typeface="Courier New" panose="02070309020205020404" pitchFamily="49" charset="0"/>
              </a:rPr>
              <a:t>)</a:t>
            </a:r>
          </a:p>
          <a:p>
            <a:pPr>
              <a:lnSpc>
                <a:spcPts val="2475"/>
              </a:lnSpc>
              <a:buNone/>
            </a:pPr>
            <a:r>
              <a:rPr lang="en-US" sz="2800" b="1" dirty="0">
                <a:solidFill>
                  <a:srgbClr val="6A5221"/>
                </a:solidFill>
                <a:effectLst/>
                <a:latin typeface="Courier New" panose="02070309020205020404" pitchFamily="49" charset="0"/>
              </a:rPr>
              <a:t>print</a:t>
            </a:r>
            <a:r>
              <a:rPr lang="en-US" sz="2800" b="1" dirty="0">
                <a:solidFill>
                  <a:srgbClr val="000000"/>
                </a:solidFill>
                <a:effectLst/>
                <a:latin typeface="Courier New" panose="02070309020205020404" pitchFamily="49" charset="0"/>
              </a:rPr>
              <a:t>(embeddings)</a:t>
            </a:r>
          </a:p>
        </p:txBody>
      </p:sp>
    </p:spTree>
    <p:extLst>
      <p:ext uri="{BB962C8B-B14F-4D97-AF65-F5344CB8AC3E}">
        <p14:creationId xmlns:p14="http://schemas.microsoft.com/office/powerpoint/2010/main" val="2384428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A33B2B-0271-FADE-893B-CB1C323C6792}"/>
              </a:ext>
            </a:extLst>
          </p:cNvPr>
          <p:cNvPicPr>
            <a:picLocks noChangeAspect="1"/>
          </p:cNvPicPr>
          <p:nvPr/>
        </p:nvPicPr>
        <p:blipFill>
          <a:blip r:embed="rId2"/>
          <a:srcRect r="2974"/>
          <a:stretch>
            <a:fillRect/>
          </a:stretch>
        </p:blipFill>
        <p:spPr>
          <a:xfrm>
            <a:off x="6683966" y="0"/>
            <a:ext cx="4723174" cy="6582694"/>
          </a:xfrm>
          <a:prstGeom prst="rect">
            <a:avLst/>
          </a:prstGeom>
        </p:spPr>
      </p:pic>
      <p:sp>
        <p:nvSpPr>
          <p:cNvPr id="4" name="Title 3">
            <a:extLst>
              <a:ext uri="{FF2B5EF4-FFF2-40B4-BE49-F238E27FC236}">
                <a16:creationId xmlns:a16="http://schemas.microsoft.com/office/drawing/2014/main" id="{1A99D4C8-5456-3D3E-BE5F-D79EEDFCAD6C}"/>
              </a:ext>
            </a:extLst>
          </p:cNvPr>
          <p:cNvSpPr txBox="1">
            <a:spLocks/>
          </p:cNvSpPr>
          <p:nvPr/>
        </p:nvSpPr>
        <p:spPr>
          <a:xfrm>
            <a:off x="640080" y="1302090"/>
            <a:ext cx="4640580" cy="4504349"/>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a:lstStyle>
          <a:p>
            <a:r>
              <a:rPr lang="en-US" sz="4400" dirty="0"/>
              <a:t>Transformer Architecture</a:t>
            </a:r>
          </a:p>
        </p:txBody>
      </p:sp>
    </p:spTree>
    <p:extLst>
      <p:ext uri="{BB962C8B-B14F-4D97-AF65-F5344CB8AC3E}">
        <p14:creationId xmlns:p14="http://schemas.microsoft.com/office/powerpoint/2010/main" val="16421775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8FF0A-66BE-DC44-DC3D-B15CBD41A720}"/>
              </a:ext>
            </a:extLst>
          </p:cNvPr>
          <p:cNvSpPr>
            <a:spLocks noGrp="1"/>
          </p:cNvSpPr>
          <p:nvPr>
            <p:ph type="title"/>
          </p:nvPr>
        </p:nvSpPr>
        <p:spPr>
          <a:xfrm>
            <a:off x="640079" y="274321"/>
            <a:ext cx="10890929" cy="1097280"/>
          </a:xfrm>
        </p:spPr>
        <p:txBody>
          <a:bodyPr>
            <a:normAutofit fontScale="90000"/>
          </a:bodyPr>
          <a:lstStyle/>
          <a:p>
            <a:r>
              <a:rPr lang="en-US" dirty="0"/>
              <a:t>STEP 3 - Stack of Encoder Layers</a:t>
            </a:r>
            <a:br>
              <a:rPr lang="en-US" dirty="0"/>
            </a:br>
            <a:endParaRPr lang="en-US" dirty="0"/>
          </a:p>
        </p:txBody>
      </p:sp>
      <p:sp>
        <p:nvSpPr>
          <p:cNvPr id="3" name="Content Placeholder 2">
            <a:extLst>
              <a:ext uri="{FF2B5EF4-FFF2-40B4-BE49-F238E27FC236}">
                <a16:creationId xmlns:a16="http://schemas.microsoft.com/office/drawing/2014/main" id="{B26DEDEF-4B74-E3A2-80EB-FFA6EDC6C330}"/>
              </a:ext>
            </a:extLst>
          </p:cNvPr>
          <p:cNvSpPr>
            <a:spLocks noGrp="1"/>
          </p:cNvSpPr>
          <p:nvPr>
            <p:ph idx="1"/>
          </p:nvPr>
        </p:nvSpPr>
        <p:spPr>
          <a:xfrm>
            <a:off x="198173" y="1371601"/>
            <a:ext cx="4939707" cy="5000558"/>
          </a:xfrm>
        </p:spPr>
        <p:txBody>
          <a:bodyPr>
            <a:normAutofit lnSpcReduction="10000"/>
          </a:bodyPr>
          <a:lstStyle/>
          <a:p>
            <a:pPr algn="just"/>
            <a:r>
              <a:rPr lang="en-US" dirty="0"/>
              <a:t>The Transformer encoder 6 to N.</a:t>
            </a:r>
          </a:p>
          <a:p>
            <a:pPr algn="just"/>
            <a:r>
              <a:rPr lang="en-US" dirty="0"/>
              <a:t>This layer serves to transform all input sequences into a continuous, abstract representation that encapsulates the learned information from the entire sequence. This layer comprises two sub-modules:</a:t>
            </a:r>
          </a:p>
          <a:p>
            <a:pPr lvl="1" algn="just"/>
            <a:r>
              <a:rPr lang="en-US" dirty="0"/>
              <a:t>A multi-headed attention mechanism.</a:t>
            </a:r>
          </a:p>
          <a:p>
            <a:pPr lvl="1" algn="just"/>
            <a:r>
              <a:rPr lang="en-US" dirty="0"/>
              <a:t>A fully connected network.</a:t>
            </a:r>
          </a:p>
          <a:p>
            <a:pPr algn="just"/>
            <a:r>
              <a:rPr lang="en-US" dirty="0"/>
              <a:t>Additionally, it incorporates residual connections around each sublayer, which are then followed by layer normalization.</a:t>
            </a:r>
          </a:p>
        </p:txBody>
      </p:sp>
      <p:pic>
        <p:nvPicPr>
          <p:cNvPr id="5" name="Picture 4">
            <a:extLst>
              <a:ext uri="{FF2B5EF4-FFF2-40B4-BE49-F238E27FC236}">
                <a16:creationId xmlns:a16="http://schemas.microsoft.com/office/drawing/2014/main" id="{47E08A00-3A9A-EDED-B9BF-5B79CCA7C76F}"/>
              </a:ext>
            </a:extLst>
          </p:cNvPr>
          <p:cNvPicPr>
            <a:picLocks noChangeAspect="1"/>
          </p:cNvPicPr>
          <p:nvPr/>
        </p:nvPicPr>
        <p:blipFill>
          <a:blip r:embed="rId2"/>
          <a:stretch>
            <a:fillRect/>
          </a:stretch>
        </p:blipFill>
        <p:spPr>
          <a:xfrm>
            <a:off x="5458765" y="1118002"/>
            <a:ext cx="6535062" cy="5359916"/>
          </a:xfrm>
          <a:prstGeom prst="rect">
            <a:avLst/>
          </a:prstGeom>
        </p:spPr>
      </p:pic>
    </p:spTree>
    <p:extLst>
      <p:ext uri="{BB962C8B-B14F-4D97-AF65-F5344CB8AC3E}">
        <p14:creationId xmlns:p14="http://schemas.microsoft.com/office/powerpoint/2010/main" val="2212443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A4A5C-4714-185A-FB6B-4EFC35F3B967}"/>
              </a:ext>
            </a:extLst>
          </p:cNvPr>
          <p:cNvSpPr>
            <a:spLocks noGrp="1"/>
          </p:cNvSpPr>
          <p:nvPr>
            <p:ph type="title"/>
          </p:nvPr>
        </p:nvSpPr>
        <p:spPr>
          <a:xfrm>
            <a:off x="650535" y="369066"/>
            <a:ext cx="10890929" cy="1097280"/>
          </a:xfrm>
        </p:spPr>
        <p:txBody>
          <a:bodyPr>
            <a:normAutofit fontScale="90000"/>
          </a:bodyPr>
          <a:lstStyle/>
          <a:p>
            <a:r>
              <a:rPr lang="en-US" dirty="0"/>
              <a:t>STEP 3.1 Multi-Headed Self-Attention Mechanism</a:t>
            </a:r>
            <a:br>
              <a:rPr lang="en-US" dirty="0"/>
            </a:br>
            <a:endParaRPr lang="en-US" dirty="0"/>
          </a:p>
        </p:txBody>
      </p:sp>
      <p:sp>
        <p:nvSpPr>
          <p:cNvPr id="3" name="Content Placeholder 2">
            <a:extLst>
              <a:ext uri="{FF2B5EF4-FFF2-40B4-BE49-F238E27FC236}">
                <a16:creationId xmlns:a16="http://schemas.microsoft.com/office/drawing/2014/main" id="{CAB55B53-FE95-C019-A4F0-2796240E86B7}"/>
              </a:ext>
            </a:extLst>
          </p:cNvPr>
          <p:cNvSpPr>
            <a:spLocks noGrp="1"/>
          </p:cNvSpPr>
          <p:nvPr>
            <p:ph idx="1"/>
          </p:nvPr>
        </p:nvSpPr>
        <p:spPr>
          <a:xfrm>
            <a:off x="640080" y="1299990"/>
            <a:ext cx="10890928" cy="5332164"/>
          </a:xfrm>
        </p:spPr>
        <p:txBody>
          <a:bodyPr>
            <a:normAutofit lnSpcReduction="10000"/>
          </a:bodyPr>
          <a:lstStyle/>
          <a:p>
            <a:pPr algn="just"/>
            <a:r>
              <a:rPr lang="en-US" b="1" dirty="0"/>
              <a:t>It utilizes a specialized attention mechanism known as self-attention. This approach enables the models to relate each word in the input with other words. For instance, in a given example, the model might learn to connect the word “are” with “you”.</a:t>
            </a:r>
          </a:p>
          <a:p>
            <a:pPr algn="just"/>
            <a:r>
              <a:rPr lang="en-US" b="1" dirty="0"/>
              <a:t>It computes attention scores based on:</a:t>
            </a:r>
          </a:p>
          <a:p>
            <a:pPr lvl="1" algn="just"/>
            <a:r>
              <a:rPr lang="en-US" sz="2000" b="1" dirty="0"/>
              <a:t>A query is a vector that represents a specific word or token from the input sequence in the attention mechanism.</a:t>
            </a:r>
          </a:p>
          <a:p>
            <a:pPr lvl="1" algn="just"/>
            <a:r>
              <a:rPr lang="en-US" sz="2000" b="1" dirty="0"/>
              <a:t>A key is also a vector in the attention mechanism, corresponding to each word or token in the input sequence.</a:t>
            </a:r>
          </a:p>
          <a:p>
            <a:pPr lvl="1" algn="just"/>
            <a:r>
              <a:rPr lang="en-US" sz="2000" b="1" dirty="0"/>
              <a:t>Each value is associated with a key and is used to construct the output of the attention layer. When a query and a key match well, which basically means that they have a high attention score, the corresponding value is emphasized in the output.</a:t>
            </a:r>
          </a:p>
          <a:p>
            <a:pPr algn="just"/>
            <a:r>
              <a:rPr lang="en-US" b="1" dirty="0"/>
              <a:t>This first Self-Attention module enables the model to capture contextual information from the entire sequence. Instead of performing a single attention function, queries, keys and values are linearly projected h times. </a:t>
            </a:r>
            <a:endParaRPr lang="en-US" dirty="0"/>
          </a:p>
        </p:txBody>
      </p:sp>
    </p:spTree>
    <p:extLst>
      <p:ext uri="{BB962C8B-B14F-4D97-AF65-F5344CB8AC3E}">
        <p14:creationId xmlns:p14="http://schemas.microsoft.com/office/powerpoint/2010/main" val="1054000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1F075C-08AD-0937-A821-9F53927BAEAA}"/>
              </a:ext>
            </a:extLst>
          </p:cNvPr>
          <p:cNvPicPr>
            <a:picLocks noChangeAspect="1"/>
          </p:cNvPicPr>
          <p:nvPr/>
        </p:nvPicPr>
        <p:blipFill>
          <a:blip r:embed="rId2"/>
          <a:stretch>
            <a:fillRect/>
          </a:stretch>
        </p:blipFill>
        <p:spPr>
          <a:xfrm>
            <a:off x="129302" y="184131"/>
            <a:ext cx="11405357" cy="6175186"/>
          </a:xfrm>
          <a:prstGeom prst="rect">
            <a:avLst/>
          </a:prstGeom>
        </p:spPr>
      </p:pic>
    </p:spTree>
    <p:extLst>
      <p:ext uri="{BB962C8B-B14F-4D97-AF65-F5344CB8AC3E}">
        <p14:creationId xmlns:p14="http://schemas.microsoft.com/office/powerpoint/2010/main" val="2136775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42076-A91E-3269-137B-0F1EFF1BFA4E}"/>
              </a:ext>
            </a:extLst>
          </p:cNvPr>
          <p:cNvSpPr>
            <a:spLocks noGrp="1"/>
          </p:cNvSpPr>
          <p:nvPr>
            <p:ph type="title"/>
          </p:nvPr>
        </p:nvSpPr>
        <p:spPr>
          <a:xfrm>
            <a:off x="537209" y="320041"/>
            <a:ext cx="10890929" cy="1097280"/>
          </a:xfrm>
        </p:spPr>
        <p:txBody>
          <a:bodyPr>
            <a:normAutofit fontScale="90000"/>
          </a:bodyPr>
          <a:lstStyle/>
          <a:p>
            <a:r>
              <a:rPr lang="en-US" sz="3100" dirty="0"/>
              <a:t>Matrix Multiplication (</a:t>
            </a:r>
            <a:r>
              <a:rPr lang="en-US" sz="3100" dirty="0" err="1"/>
              <a:t>MatMul</a:t>
            </a:r>
            <a:r>
              <a:rPr lang="en-US" sz="3100" dirty="0"/>
              <a:t>) - Dot Product of Query and Key</a:t>
            </a:r>
            <a:br>
              <a:rPr lang="en-US" dirty="0"/>
            </a:br>
            <a:endParaRPr lang="en-US" dirty="0"/>
          </a:p>
        </p:txBody>
      </p:sp>
      <p:sp>
        <p:nvSpPr>
          <p:cNvPr id="3" name="Content Placeholder 2">
            <a:extLst>
              <a:ext uri="{FF2B5EF4-FFF2-40B4-BE49-F238E27FC236}">
                <a16:creationId xmlns:a16="http://schemas.microsoft.com/office/drawing/2014/main" id="{D9EF1309-BC6D-3EC2-908E-5BBD5CFE49DD}"/>
              </a:ext>
            </a:extLst>
          </p:cNvPr>
          <p:cNvSpPr>
            <a:spLocks noGrp="1"/>
          </p:cNvSpPr>
          <p:nvPr>
            <p:ph idx="1"/>
          </p:nvPr>
        </p:nvSpPr>
        <p:spPr>
          <a:xfrm>
            <a:off x="650536" y="1184777"/>
            <a:ext cx="10890928" cy="3566160"/>
          </a:xfrm>
        </p:spPr>
        <p:txBody>
          <a:bodyPr>
            <a:normAutofit/>
          </a:bodyPr>
          <a:lstStyle/>
          <a:p>
            <a:r>
              <a:rPr lang="en-US" sz="2800" dirty="0"/>
              <a:t>Once the query, key, and value vectors are passed through a linear layer, a dot product matrix multiplication is performed between the queries and keys, resulting in the creation of a score matrix.</a:t>
            </a:r>
          </a:p>
          <a:p>
            <a:r>
              <a:rPr lang="en-US" sz="2800" dirty="0"/>
              <a:t>This process effectively maps the queries to their corresponding keys.</a:t>
            </a:r>
          </a:p>
        </p:txBody>
      </p:sp>
      <p:pic>
        <p:nvPicPr>
          <p:cNvPr id="5" name="Picture 4">
            <a:extLst>
              <a:ext uri="{FF2B5EF4-FFF2-40B4-BE49-F238E27FC236}">
                <a16:creationId xmlns:a16="http://schemas.microsoft.com/office/drawing/2014/main" id="{847C7657-02E8-E173-646A-C64AED0BB4E4}"/>
              </a:ext>
            </a:extLst>
          </p:cNvPr>
          <p:cNvPicPr>
            <a:picLocks noChangeAspect="1"/>
          </p:cNvPicPr>
          <p:nvPr/>
        </p:nvPicPr>
        <p:blipFill>
          <a:blip r:embed="rId2"/>
          <a:stretch>
            <a:fillRect/>
          </a:stretch>
        </p:blipFill>
        <p:spPr>
          <a:xfrm>
            <a:off x="1266373" y="4112000"/>
            <a:ext cx="8636413" cy="2425959"/>
          </a:xfrm>
          <a:prstGeom prst="rect">
            <a:avLst/>
          </a:prstGeom>
        </p:spPr>
      </p:pic>
    </p:spTree>
    <p:extLst>
      <p:ext uri="{BB962C8B-B14F-4D97-AF65-F5344CB8AC3E}">
        <p14:creationId xmlns:p14="http://schemas.microsoft.com/office/powerpoint/2010/main" val="27110888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A92CA-55FC-1397-9013-5AA25E9BBAC5}"/>
              </a:ext>
            </a:extLst>
          </p:cNvPr>
          <p:cNvSpPr>
            <a:spLocks noGrp="1"/>
          </p:cNvSpPr>
          <p:nvPr>
            <p:ph type="title"/>
          </p:nvPr>
        </p:nvSpPr>
        <p:spPr>
          <a:xfrm>
            <a:off x="640079" y="358049"/>
            <a:ext cx="10890929" cy="1097280"/>
          </a:xfrm>
        </p:spPr>
        <p:txBody>
          <a:bodyPr>
            <a:normAutofit fontScale="90000"/>
          </a:bodyPr>
          <a:lstStyle/>
          <a:p>
            <a:r>
              <a:rPr lang="en-US" dirty="0"/>
              <a:t>Reducing the Magnitude of attention scores</a:t>
            </a:r>
            <a:br>
              <a:rPr lang="en-US" dirty="0"/>
            </a:br>
            <a:endParaRPr lang="en-US" dirty="0"/>
          </a:p>
        </p:txBody>
      </p:sp>
      <p:sp>
        <p:nvSpPr>
          <p:cNvPr id="3" name="Content Placeholder 2">
            <a:extLst>
              <a:ext uri="{FF2B5EF4-FFF2-40B4-BE49-F238E27FC236}">
                <a16:creationId xmlns:a16="http://schemas.microsoft.com/office/drawing/2014/main" id="{0BDCEEB7-5C5A-4538-528F-A70609BE6AD1}"/>
              </a:ext>
            </a:extLst>
          </p:cNvPr>
          <p:cNvSpPr>
            <a:spLocks noGrp="1"/>
          </p:cNvSpPr>
          <p:nvPr>
            <p:ph idx="1"/>
          </p:nvPr>
        </p:nvSpPr>
        <p:spPr>
          <a:xfrm>
            <a:off x="660993" y="1223312"/>
            <a:ext cx="10890928" cy="2709709"/>
          </a:xfrm>
        </p:spPr>
        <p:txBody>
          <a:bodyPr>
            <a:noAutofit/>
          </a:bodyPr>
          <a:lstStyle/>
          <a:p>
            <a:pPr algn="just"/>
            <a:r>
              <a:rPr lang="en-US" sz="2800" dirty="0"/>
              <a:t>The scores are then scaled down by dividing them by the square root of the dimension of the query and key vectors. This step is implemented to ensure more stable gradients, as the multiplication of values can lead to excessively large effects.</a:t>
            </a:r>
          </a:p>
        </p:txBody>
      </p:sp>
      <p:pic>
        <p:nvPicPr>
          <p:cNvPr id="5" name="Picture 4">
            <a:extLst>
              <a:ext uri="{FF2B5EF4-FFF2-40B4-BE49-F238E27FC236}">
                <a16:creationId xmlns:a16="http://schemas.microsoft.com/office/drawing/2014/main" id="{A8268099-84A6-C717-AA66-A53A900D2F32}"/>
              </a:ext>
            </a:extLst>
          </p:cNvPr>
          <p:cNvPicPr>
            <a:picLocks noChangeAspect="1"/>
          </p:cNvPicPr>
          <p:nvPr/>
        </p:nvPicPr>
        <p:blipFill>
          <a:blip r:embed="rId2"/>
          <a:stretch>
            <a:fillRect/>
          </a:stretch>
        </p:blipFill>
        <p:spPr>
          <a:xfrm>
            <a:off x="2731809" y="3325744"/>
            <a:ext cx="6015583" cy="3240100"/>
          </a:xfrm>
          <a:prstGeom prst="rect">
            <a:avLst/>
          </a:prstGeom>
        </p:spPr>
      </p:pic>
    </p:spTree>
    <p:extLst>
      <p:ext uri="{BB962C8B-B14F-4D97-AF65-F5344CB8AC3E}">
        <p14:creationId xmlns:p14="http://schemas.microsoft.com/office/powerpoint/2010/main" val="40930105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E10F2-A131-A28B-5A30-0B9FA1E9DE09}"/>
              </a:ext>
            </a:extLst>
          </p:cNvPr>
          <p:cNvSpPr>
            <a:spLocks noGrp="1"/>
          </p:cNvSpPr>
          <p:nvPr>
            <p:ph type="title"/>
          </p:nvPr>
        </p:nvSpPr>
        <p:spPr>
          <a:xfrm>
            <a:off x="650535" y="297181"/>
            <a:ext cx="10890929" cy="1097280"/>
          </a:xfrm>
        </p:spPr>
        <p:txBody>
          <a:bodyPr>
            <a:normAutofit fontScale="90000"/>
          </a:bodyPr>
          <a:lstStyle/>
          <a:p>
            <a:r>
              <a:rPr lang="en-US" dirty="0"/>
              <a:t>Applying </a:t>
            </a:r>
            <a:r>
              <a:rPr lang="en-US" dirty="0" err="1"/>
              <a:t>Softmax</a:t>
            </a:r>
            <a:r>
              <a:rPr lang="en-US" dirty="0"/>
              <a:t> to the Adjusted Scores</a:t>
            </a:r>
            <a:br>
              <a:rPr lang="en-US" dirty="0"/>
            </a:br>
            <a:endParaRPr lang="en-US" dirty="0"/>
          </a:p>
        </p:txBody>
      </p:sp>
      <p:sp>
        <p:nvSpPr>
          <p:cNvPr id="3" name="Content Placeholder 2">
            <a:extLst>
              <a:ext uri="{FF2B5EF4-FFF2-40B4-BE49-F238E27FC236}">
                <a16:creationId xmlns:a16="http://schemas.microsoft.com/office/drawing/2014/main" id="{20E7F202-7ED6-87D9-8DBB-2681C55FBE74}"/>
              </a:ext>
            </a:extLst>
          </p:cNvPr>
          <p:cNvSpPr>
            <a:spLocks noGrp="1"/>
          </p:cNvSpPr>
          <p:nvPr>
            <p:ph idx="1"/>
          </p:nvPr>
        </p:nvSpPr>
        <p:spPr>
          <a:xfrm>
            <a:off x="650535" y="1284731"/>
            <a:ext cx="10890929" cy="2262699"/>
          </a:xfrm>
        </p:spPr>
        <p:txBody>
          <a:bodyPr>
            <a:noAutofit/>
          </a:bodyPr>
          <a:lstStyle/>
          <a:p>
            <a:pPr algn="just"/>
            <a:r>
              <a:rPr lang="en-US" sz="2400" dirty="0"/>
              <a:t>Subsequently, a </a:t>
            </a:r>
            <a:r>
              <a:rPr lang="en-US" sz="2400" dirty="0" err="1"/>
              <a:t>softmax</a:t>
            </a:r>
            <a:r>
              <a:rPr lang="en-US" sz="2400" dirty="0"/>
              <a:t> function is applied to the adjusted scores to obtain the attention weights. This results in probability values ranging from 0 to 1. The </a:t>
            </a:r>
            <a:r>
              <a:rPr lang="en-US" sz="2400" dirty="0" err="1"/>
              <a:t>softmax</a:t>
            </a:r>
            <a:r>
              <a:rPr lang="en-US" sz="2400" dirty="0"/>
              <a:t> function emphasizes higher scores while diminishing lower scores, thereby enhancing the model's ability to effectively determine which words should receive more attention.</a:t>
            </a:r>
          </a:p>
        </p:txBody>
      </p:sp>
      <p:pic>
        <p:nvPicPr>
          <p:cNvPr id="5" name="Picture 4">
            <a:extLst>
              <a:ext uri="{FF2B5EF4-FFF2-40B4-BE49-F238E27FC236}">
                <a16:creationId xmlns:a16="http://schemas.microsoft.com/office/drawing/2014/main" id="{B88EB0E6-1251-9ABA-8C16-89AE0D66E44C}"/>
              </a:ext>
            </a:extLst>
          </p:cNvPr>
          <p:cNvPicPr>
            <a:picLocks noChangeAspect="1"/>
          </p:cNvPicPr>
          <p:nvPr/>
        </p:nvPicPr>
        <p:blipFill>
          <a:blip r:embed="rId2"/>
          <a:stretch>
            <a:fillRect/>
          </a:stretch>
        </p:blipFill>
        <p:spPr>
          <a:xfrm>
            <a:off x="1164628" y="3429000"/>
            <a:ext cx="9334445" cy="2533879"/>
          </a:xfrm>
          <a:prstGeom prst="rect">
            <a:avLst/>
          </a:prstGeom>
        </p:spPr>
      </p:pic>
      <p:sp>
        <p:nvSpPr>
          <p:cNvPr id="7" name="TextBox 6">
            <a:extLst>
              <a:ext uri="{FF2B5EF4-FFF2-40B4-BE49-F238E27FC236}">
                <a16:creationId xmlns:a16="http://schemas.microsoft.com/office/drawing/2014/main" id="{A1EAE8D2-51BA-4EC6-68C5-44FB967DB1B1}"/>
              </a:ext>
            </a:extLst>
          </p:cNvPr>
          <p:cNvSpPr txBox="1"/>
          <p:nvPr/>
        </p:nvSpPr>
        <p:spPr>
          <a:xfrm>
            <a:off x="3048918" y="3247088"/>
            <a:ext cx="6097836" cy="369332"/>
          </a:xfrm>
          <a:prstGeom prst="rect">
            <a:avLst/>
          </a:prstGeom>
          <a:noFill/>
        </p:spPr>
        <p:txBody>
          <a:bodyPr wrap="square">
            <a:spAutoFit/>
          </a:bodyPr>
          <a:lstStyle/>
          <a:p>
            <a:r>
              <a:rPr lang="en-US" sz="1800" dirty="0"/>
              <a:t>The Encoder </a:t>
            </a:r>
            <a:endParaRPr lang="en-US" dirty="0"/>
          </a:p>
        </p:txBody>
      </p:sp>
    </p:spTree>
    <p:extLst>
      <p:ext uri="{BB962C8B-B14F-4D97-AF65-F5344CB8AC3E}">
        <p14:creationId xmlns:p14="http://schemas.microsoft.com/office/powerpoint/2010/main" val="21446180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C5DCF-E071-C282-1798-3C37EF19B99A}"/>
              </a:ext>
            </a:extLst>
          </p:cNvPr>
          <p:cNvSpPr>
            <a:spLocks noGrp="1"/>
          </p:cNvSpPr>
          <p:nvPr>
            <p:ph type="title"/>
          </p:nvPr>
        </p:nvSpPr>
        <p:spPr>
          <a:xfrm>
            <a:off x="727625" y="228849"/>
            <a:ext cx="10890929" cy="1097280"/>
          </a:xfrm>
        </p:spPr>
        <p:txBody>
          <a:bodyPr>
            <a:normAutofit fontScale="90000"/>
          </a:bodyPr>
          <a:lstStyle/>
          <a:p>
            <a:r>
              <a:rPr lang="en-US" dirty="0"/>
              <a:t>Combining </a:t>
            </a:r>
            <a:r>
              <a:rPr lang="en-US" dirty="0" err="1"/>
              <a:t>Softmax</a:t>
            </a:r>
            <a:r>
              <a:rPr lang="en-US" dirty="0"/>
              <a:t> Results with the Value Vector</a:t>
            </a:r>
            <a:br>
              <a:rPr lang="en-US" dirty="0"/>
            </a:br>
            <a:endParaRPr lang="en-US" dirty="0"/>
          </a:p>
        </p:txBody>
      </p:sp>
      <p:sp>
        <p:nvSpPr>
          <p:cNvPr id="3" name="Content Placeholder 2">
            <a:extLst>
              <a:ext uri="{FF2B5EF4-FFF2-40B4-BE49-F238E27FC236}">
                <a16:creationId xmlns:a16="http://schemas.microsoft.com/office/drawing/2014/main" id="{8AC62E8A-E0EA-5768-EBC1-737B369240CB}"/>
              </a:ext>
            </a:extLst>
          </p:cNvPr>
          <p:cNvSpPr>
            <a:spLocks noGrp="1"/>
          </p:cNvSpPr>
          <p:nvPr>
            <p:ph idx="1"/>
          </p:nvPr>
        </p:nvSpPr>
        <p:spPr>
          <a:xfrm>
            <a:off x="640078" y="1014550"/>
            <a:ext cx="10890928" cy="1840229"/>
          </a:xfrm>
        </p:spPr>
        <p:txBody>
          <a:bodyPr/>
          <a:lstStyle/>
          <a:p>
            <a:r>
              <a:rPr lang="en-US" dirty="0"/>
              <a:t>The following step of the attention mechanism is that weights derived from the </a:t>
            </a:r>
            <a:r>
              <a:rPr lang="en-US" dirty="0" err="1"/>
              <a:t>softmax</a:t>
            </a:r>
            <a:r>
              <a:rPr lang="en-US" dirty="0"/>
              <a:t> function are multiplied by the value vector, resulting in an output vector.</a:t>
            </a:r>
          </a:p>
          <a:p>
            <a:r>
              <a:rPr lang="en-US" dirty="0"/>
              <a:t>In this process, only the words that present high </a:t>
            </a:r>
            <a:r>
              <a:rPr lang="en-US" dirty="0" err="1"/>
              <a:t>softmax</a:t>
            </a:r>
            <a:r>
              <a:rPr lang="en-US" dirty="0"/>
              <a:t> scores are preserved. Finally, this output vector is fed into a linear layer for further processing.</a:t>
            </a:r>
          </a:p>
          <a:p>
            <a:endParaRPr lang="en-US" dirty="0"/>
          </a:p>
        </p:txBody>
      </p:sp>
      <p:pic>
        <p:nvPicPr>
          <p:cNvPr id="5" name="Picture 4">
            <a:extLst>
              <a:ext uri="{FF2B5EF4-FFF2-40B4-BE49-F238E27FC236}">
                <a16:creationId xmlns:a16="http://schemas.microsoft.com/office/drawing/2014/main" id="{0491FF93-9C09-08D1-3FC7-08A5621FE617}"/>
              </a:ext>
            </a:extLst>
          </p:cNvPr>
          <p:cNvPicPr>
            <a:picLocks noChangeAspect="1"/>
          </p:cNvPicPr>
          <p:nvPr/>
        </p:nvPicPr>
        <p:blipFill>
          <a:blip r:embed="rId2"/>
          <a:stretch>
            <a:fillRect/>
          </a:stretch>
        </p:blipFill>
        <p:spPr>
          <a:xfrm>
            <a:off x="2864945" y="3640480"/>
            <a:ext cx="6297527" cy="2446284"/>
          </a:xfrm>
          <a:prstGeom prst="rect">
            <a:avLst/>
          </a:prstGeom>
        </p:spPr>
      </p:pic>
      <p:sp>
        <p:nvSpPr>
          <p:cNvPr id="7" name="TextBox 6">
            <a:extLst>
              <a:ext uri="{FF2B5EF4-FFF2-40B4-BE49-F238E27FC236}">
                <a16:creationId xmlns:a16="http://schemas.microsoft.com/office/drawing/2014/main" id="{90C8DEFB-7141-7BF4-37E3-AF4A074A5ADB}"/>
              </a:ext>
            </a:extLst>
          </p:cNvPr>
          <p:cNvSpPr txBox="1"/>
          <p:nvPr/>
        </p:nvSpPr>
        <p:spPr>
          <a:xfrm>
            <a:off x="640078" y="2752148"/>
            <a:ext cx="10978476" cy="707886"/>
          </a:xfrm>
          <a:prstGeom prst="rect">
            <a:avLst/>
          </a:prstGeom>
          <a:noFill/>
        </p:spPr>
        <p:txBody>
          <a:bodyPr wrap="square">
            <a:spAutoFit/>
          </a:bodyPr>
          <a:lstStyle/>
          <a:p>
            <a:pPr algn="l" rtl="0">
              <a:spcAft>
                <a:spcPts val="1050"/>
              </a:spcAft>
              <a:buNone/>
            </a:pPr>
            <a:r>
              <a:rPr lang="en-US" sz="2000" dirty="0"/>
              <a:t>It is called as multi-self attention because breaking of the text in  queries, keys and values (called as self-attention) and h times called multi-self-attention.</a:t>
            </a:r>
          </a:p>
        </p:txBody>
      </p:sp>
    </p:spTree>
    <p:extLst>
      <p:ext uri="{BB962C8B-B14F-4D97-AF65-F5344CB8AC3E}">
        <p14:creationId xmlns:p14="http://schemas.microsoft.com/office/powerpoint/2010/main" val="8820304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B40391-1936-FABD-69DF-91D8C64F532A}"/>
              </a:ext>
            </a:extLst>
          </p:cNvPr>
          <p:cNvSpPr txBox="1"/>
          <p:nvPr/>
        </p:nvSpPr>
        <p:spPr>
          <a:xfrm>
            <a:off x="102870" y="243512"/>
            <a:ext cx="6332220" cy="6370975"/>
          </a:xfrm>
          <a:prstGeom prst="rect">
            <a:avLst/>
          </a:prstGeom>
          <a:noFill/>
        </p:spPr>
        <p:txBody>
          <a:bodyPr wrap="square">
            <a:spAutoFit/>
          </a:bodyPr>
          <a:lstStyle/>
          <a:p>
            <a:r>
              <a:rPr lang="en-US" sz="2400" dirty="0"/>
              <a:t>import torch</a:t>
            </a:r>
          </a:p>
          <a:p>
            <a:r>
              <a:rPr lang="en-US" sz="2400" dirty="0"/>
              <a:t>import </a:t>
            </a:r>
            <a:r>
              <a:rPr lang="en-US" sz="2400" dirty="0" err="1"/>
              <a:t>torch.nn</a:t>
            </a:r>
            <a:r>
              <a:rPr lang="en-US" sz="2400" dirty="0"/>
              <a:t> as </a:t>
            </a:r>
            <a:r>
              <a:rPr lang="en-US" sz="2400" dirty="0" err="1"/>
              <a:t>nn</a:t>
            </a:r>
            <a:endParaRPr lang="en-US" sz="2400" dirty="0"/>
          </a:p>
          <a:p>
            <a:r>
              <a:rPr lang="en-US" sz="2400" dirty="0"/>
              <a:t>import math</a:t>
            </a:r>
          </a:p>
          <a:p>
            <a:endParaRPr lang="en-US" sz="2400" dirty="0"/>
          </a:p>
          <a:p>
            <a:r>
              <a:rPr lang="en-US" sz="2400" dirty="0"/>
              <a:t>class </a:t>
            </a:r>
            <a:r>
              <a:rPr lang="en-US" sz="2400" dirty="0" err="1"/>
              <a:t>MultiHeadSelfAttention</a:t>
            </a:r>
            <a:r>
              <a:rPr lang="en-US" sz="2400" dirty="0"/>
              <a:t>(</a:t>
            </a:r>
            <a:r>
              <a:rPr lang="en-US" sz="2400" dirty="0" err="1"/>
              <a:t>nn.Module</a:t>
            </a:r>
            <a:r>
              <a:rPr lang="en-US" sz="2400" dirty="0"/>
              <a:t>):</a:t>
            </a:r>
          </a:p>
          <a:p>
            <a:r>
              <a:rPr lang="en-US" sz="2400" dirty="0"/>
              <a:t>    def __</a:t>
            </a:r>
            <a:r>
              <a:rPr lang="en-US" sz="2400" dirty="0" err="1"/>
              <a:t>init</a:t>
            </a:r>
            <a:r>
              <a:rPr lang="en-US" sz="2400" dirty="0"/>
              <a:t>__(self, </a:t>
            </a:r>
            <a:r>
              <a:rPr lang="en-US" sz="2400" dirty="0" err="1"/>
              <a:t>embed_dim</a:t>
            </a:r>
            <a:r>
              <a:rPr lang="en-US" sz="2400" dirty="0"/>
              <a:t>, </a:t>
            </a:r>
            <a:r>
              <a:rPr lang="en-US" sz="2400" dirty="0" err="1"/>
              <a:t>num_heads</a:t>
            </a:r>
            <a:r>
              <a:rPr lang="en-US" sz="2400" dirty="0"/>
              <a:t>):</a:t>
            </a:r>
          </a:p>
          <a:p>
            <a:r>
              <a:rPr lang="en-US" sz="2400" dirty="0"/>
              <a:t>        super().__</a:t>
            </a:r>
            <a:r>
              <a:rPr lang="en-US" sz="2400" dirty="0" err="1"/>
              <a:t>init</a:t>
            </a:r>
            <a:r>
              <a:rPr lang="en-US" sz="2400" dirty="0"/>
              <a:t>__()</a:t>
            </a:r>
          </a:p>
          <a:p>
            <a:r>
              <a:rPr lang="en-US" sz="2400" dirty="0"/>
              <a:t>        assert </a:t>
            </a:r>
            <a:r>
              <a:rPr lang="en-US" sz="2400" dirty="0" err="1"/>
              <a:t>embed_dim</a:t>
            </a:r>
            <a:r>
              <a:rPr lang="en-US" sz="2400" dirty="0"/>
              <a:t> % </a:t>
            </a:r>
            <a:r>
              <a:rPr lang="en-US" sz="2400" dirty="0" err="1"/>
              <a:t>num_heads</a:t>
            </a:r>
            <a:r>
              <a:rPr lang="en-US" sz="2400" dirty="0"/>
              <a:t> == 0</a:t>
            </a:r>
          </a:p>
          <a:p>
            <a:endParaRPr lang="en-US" sz="2400" dirty="0"/>
          </a:p>
          <a:p>
            <a:r>
              <a:rPr lang="en-US" sz="2400" dirty="0"/>
              <a:t>        </a:t>
            </a:r>
            <a:r>
              <a:rPr lang="en-US" sz="2400" dirty="0" err="1"/>
              <a:t>self.num_heads</a:t>
            </a:r>
            <a:r>
              <a:rPr lang="en-US" sz="2400" dirty="0"/>
              <a:t> = </a:t>
            </a:r>
            <a:r>
              <a:rPr lang="en-US" sz="2400" dirty="0" err="1"/>
              <a:t>num_heads</a:t>
            </a:r>
            <a:endParaRPr lang="en-US" sz="2400" dirty="0"/>
          </a:p>
          <a:p>
            <a:r>
              <a:rPr lang="en-US" sz="2400" dirty="0"/>
              <a:t>        </a:t>
            </a:r>
            <a:r>
              <a:rPr lang="en-US" sz="2400" dirty="0" err="1"/>
              <a:t>self.head_dim</a:t>
            </a:r>
            <a:r>
              <a:rPr lang="en-US" sz="2400" dirty="0"/>
              <a:t> = </a:t>
            </a:r>
            <a:r>
              <a:rPr lang="en-US" sz="2400" dirty="0" err="1"/>
              <a:t>embed_dim</a:t>
            </a:r>
            <a:r>
              <a:rPr lang="en-US" sz="2400" dirty="0"/>
              <a:t> // </a:t>
            </a:r>
            <a:r>
              <a:rPr lang="en-US" sz="2400" dirty="0" err="1"/>
              <a:t>num_heads</a:t>
            </a:r>
            <a:endParaRPr lang="en-US" sz="2400" dirty="0"/>
          </a:p>
          <a:p>
            <a:endParaRPr lang="en-US" sz="2400" dirty="0"/>
          </a:p>
          <a:p>
            <a:r>
              <a:rPr lang="en-US" sz="2400" dirty="0"/>
              <a:t>        </a:t>
            </a:r>
            <a:r>
              <a:rPr lang="en-US" sz="2400" dirty="0" err="1"/>
              <a:t>self.qkv</a:t>
            </a:r>
            <a:r>
              <a:rPr lang="en-US" sz="2400" dirty="0"/>
              <a:t> = </a:t>
            </a:r>
            <a:r>
              <a:rPr lang="en-US" sz="2400" dirty="0" err="1"/>
              <a:t>nn.Linear</a:t>
            </a:r>
            <a:r>
              <a:rPr lang="en-US" sz="2400" dirty="0"/>
              <a:t>(</a:t>
            </a:r>
            <a:r>
              <a:rPr lang="en-US" sz="2400" dirty="0" err="1"/>
              <a:t>embed_dim</a:t>
            </a:r>
            <a:r>
              <a:rPr lang="en-US" sz="2400" dirty="0"/>
              <a:t>, </a:t>
            </a:r>
            <a:r>
              <a:rPr lang="en-US" sz="2400" dirty="0" err="1"/>
              <a:t>embed_dim</a:t>
            </a:r>
            <a:r>
              <a:rPr lang="en-US" sz="2400" dirty="0"/>
              <a:t> * 3)</a:t>
            </a:r>
          </a:p>
          <a:p>
            <a:r>
              <a:rPr lang="en-US" sz="2400" dirty="0"/>
              <a:t>        </a:t>
            </a:r>
            <a:r>
              <a:rPr lang="en-US" sz="2400" dirty="0" err="1"/>
              <a:t>self.fc</a:t>
            </a:r>
            <a:r>
              <a:rPr lang="en-US" sz="2400" dirty="0"/>
              <a:t> = </a:t>
            </a:r>
            <a:r>
              <a:rPr lang="en-US" sz="2400" dirty="0" err="1"/>
              <a:t>nn.Linear</a:t>
            </a:r>
            <a:r>
              <a:rPr lang="en-US" sz="2400" dirty="0"/>
              <a:t>(</a:t>
            </a:r>
            <a:r>
              <a:rPr lang="en-US" sz="2400" dirty="0" err="1"/>
              <a:t>embed_dim</a:t>
            </a:r>
            <a:r>
              <a:rPr lang="en-US" sz="2400" dirty="0"/>
              <a:t>, </a:t>
            </a:r>
            <a:r>
              <a:rPr lang="en-US" sz="2400" dirty="0" err="1"/>
              <a:t>embed_dim</a:t>
            </a:r>
            <a:r>
              <a:rPr lang="en-US" sz="2400" dirty="0"/>
              <a:t>)</a:t>
            </a:r>
          </a:p>
        </p:txBody>
      </p:sp>
      <p:sp>
        <p:nvSpPr>
          <p:cNvPr id="5" name="TextBox 4">
            <a:extLst>
              <a:ext uri="{FF2B5EF4-FFF2-40B4-BE49-F238E27FC236}">
                <a16:creationId xmlns:a16="http://schemas.microsoft.com/office/drawing/2014/main" id="{77F0E2D3-1D21-CB07-AA42-F09AF3EA6549}"/>
              </a:ext>
            </a:extLst>
          </p:cNvPr>
          <p:cNvSpPr txBox="1"/>
          <p:nvPr/>
        </p:nvSpPr>
        <p:spPr>
          <a:xfrm>
            <a:off x="6309360" y="612843"/>
            <a:ext cx="5779770" cy="6001643"/>
          </a:xfrm>
          <a:prstGeom prst="rect">
            <a:avLst/>
          </a:prstGeom>
          <a:noFill/>
        </p:spPr>
        <p:txBody>
          <a:bodyPr wrap="square">
            <a:spAutoFit/>
          </a:bodyPr>
          <a:lstStyle/>
          <a:p>
            <a:r>
              <a:rPr lang="en-US" sz="2400" dirty="0"/>
              <a:t>def forward(self, x):</a:t>
            </a:r>
          </a:p>
          <a:p>
            <a:r>
              <a:rPr lang="en-US" sz="2400" dirty="0"/>
              <a:t>        B, T, C = </a:t>
            </a:r>
            <a:r>
              <a:rPr lang="en-US" sz="2400" dirty="0" err="1"/>
              <a:t>x.shape</a:t>
            </a:r>
            <a:r>
              <a:rPr lang="en-US" sz="2400" dirty="0"/>
              <a:t>  # batch, tokens, embedding</a:t>
            </a:r>
          </a:p>
          <a:p>
            <a:endParaRPr lang="en-US" sz="2400" dirty="0"/>
          </a:p>
          <a:p>
            <a:r>
              <a:rPr lang="en-US" sz="2400" dirty="0"/>
              <a:t>        </a:t>
            </a:r>
            <a:r>
              <a:rPr lang="en-US" sz="2400" dirty="0" err="1"/>
              <a:t>qkv</a:t>
            </a:r>
            <a:r>
              <a:rPr lang="en-US" sz="2400" dirty="0"/>
              <a:t> = </a:t>
            </a:r>
            <a:r>
              <a:rPr lang="en-US" sz="2400" dirty="0" err="1"/>
              <a:t>self.qkv</a:t>
            </a:r>
            <a:r>
              <a:rPr lang="en-US" sz="2400" dirty="0"/>
              <a:t>(x).reshape(B, T, 3, </a:t>
            </a:r>
            <a:r>
              <a:rPr lang="en-US" sz="2400" dirty="0" err="1"/>
              <a:t>self.num_heads</a:t>
            </a:r>
            <a:r>
              <a:rPr lang="en-US" sz="2400" dirty="0"/>
              <a:t>, </a:t>
            </a:r>
            <a:r>
              <a:rPr lang="en-US" sz="2400" dirty="0" err="1"/>
              <a:t>self.head_dim</a:t>
            </a:r>
            <a:r>
              <a:rPr lang="en-US" sz="2400" dirty="0"/>
              <a:t>)</a:t>
            </a:r>
          </a:p>
          <a:p>
            <a:r>
              <a:rPr lang="en-US" sz="2400" dirty="0"/>
              <a:t>        q, k, v = </a:t>
            </a:r>
            <a:r>
              <a:rPr lang="en-US" sz="2400" dirty="0" err="1"/>
              <a:t>qkv.permute</a:t>
            </a:r>
            <a:r>
              <a:rPr lang="en-US" sz="2400" dirty="0"/>
              <a:t>(2, 0, 3, 1, 4)</a:t>
            </a:r>
          </a:p>
          <a:p>
            <a:r>
              <a:rPr lang="en-US" sz="2400" dirty="0"/>
              <a:t># </a:t>
            </a:r>
            <a:r>
              <a:rPr lang="en-US" sz="2400" dirty="0" err="1"/>
              <a:t>MatMul</a:t>
            </a:r>
            <a:r>
              <a:rPr lang="en-US" sz="2400" dirty="0"/>
              <a:t> Happens &amp; Reduces Attention Magnitude</a:t>
            </a:r>
          </a:p>
          <a:p>
            <a:r>
              <a:rPr lang="en-US" sz="2400" dirty="0"/>
              <a:t>        scores = (q @ </a:t>
            </a:r>
            <a:r>
              <a:rPr lang="en-US" sz="2400" dirty="0" err="1"/>
              <a:t>k.transpose</a:t>
            </a:r>
            <a:r>
              <a:rPr lang="en-US" sz="2400" dirty="0"/>
              <a:t>(-2, -1)) / </a:t>
            </a:r>
            <a:r>
              <a:rPr lang="en-US" sz="2400" dirty="0" err="1"/>
              <a:t>math.sqrt</a:t>
            </a:r>
            <a:r>
              <a:rPr lang="en-US" sz="2400" dirty="0"/>
              <a:t>(</a:t>
            </a:r>
            <a:r>
              <a:rPr lang="en-US" sz="2400" dirty="0" err="1"/>
              <a:t>self.head_dim</a:t>
            </a:r>
            <a:r>
              <a:rPr lang="en-US" sz="2400" dirty="0"/>
              <a:t>)</a:t>
            </a:r>
          </a:p>
          <a:p>
            <a:r>
              <a:rPr lang="en-US" sz="2400" dirty="0"/>
              <a:t>        attn = </a:t>
            </a:r>
            <a:r>
              <a:rPr lang="en-US" sz="2400" dirty="0" err="1"/>
              <a:t>scores.softmax</a:t>
            </a:r>
            <a:r>
              <a:rPr lang="en-US" sz="2400" dirty="0"/>
              <a:t>(dim=-1)</a:t>
            </a:r>
          </a:p>
          <a:p>
            <a:r>
              <a:rPr lang="en-US" sz="2400" dirty="0"/>
              <a:t># combining </a:t>
            </a:r>
            <a:r>
              <a:rPr lang="en-US" sz="2400" dirty="0" err="1"/>
              <a:t>softmax</a:t>
            </a:r>
            <a:r>
              <a:rPr lang="en-US" sz="2400" dirty="0"/>
              <a:t> result</a:t>
            </a:r>
          </a:p>
          <a:p>
            <a:r>
              <a:rPr lang="en-US" sz="2400" dirty="0"/>
              <a:t>        out = (attn @ v).transpose(1, 2).reshape(B, T, C)</a:t>
            </a:r>
          </a:p>
          <a:p>
            <a:r>
              <a:rPr lang="en-US" sz="2400" dirty="0"/>
              <a:t>        return </a:t>
            </a:r>
            <a:r>
              <a:rPr lang="en-US" sz="2400" dirty="0" err="1"/>
              <a:t>self.fc</a:t>
            </a:r>
            <a:r>
              <a:rPr lang="en-US" sz="2400" dirty="0"/>
              <a:t>(out)</a:t>
            </a:r>
          </a:p>
        </p:txBody>
      </p:sp>
    </p:spTree>
    <p:extLst>
      <p:ext uri="{BB962C8B-B14F-4D97-AF65-F5344CB8AC3E}">
        <p14:creationId xmlns:p14="http://schemas.microsoft.com/office/powerpoint/2010/main" val="17557587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7469BA-E17C-2AD6-CEB7-1DC23CC576A1}"/>
              </a:ext>
            </a:extLst>
          </p:cNvPr>
          <p:cNvSpPr txBox="1"/>
          <p:nvPr/>
        </p:nvSpPr>
        <p:spPr>
          <a:xfrm>
            <a:off x="1277302" y="1190328"/>
            <a:ext cx="8746807" cy="3108543"/>
          </a:xfrm>
          <a:prstGeom prst="rect">
            <a:avLst/>
          </a:prstGeom>
          <a:noFill/>
        </p:spPr>
        <p:txBody>
          <a:bodyPr wrap="square">
            <a:spAutoFit/>
          </a:bodyPr>
          <a:lstStyle/>
          <a:p>
            <a:r>
              <a:rPr lang="en-US" sz="2800" dirty="0" err="1"/>
              <a:t>embed_dim</a:t>
            </a:r>
            <a:r>
              <a:rPr lang="en-US" sz="2800" dirty="0"/>
              <a:t> = </a:t>
            </a:r>
            <a:r>
              <a:rPr lang="en-US" sz="2800" dirty="0" err="1"/>
              <a:t>embeddings.size</a:t>
            </a:r>
            <a:r>
              <a:rPr lang="en-US" sz="2800" dirty="0"/>
              <a:t>(2)</a:t>
            </a:r>
          </a:p>
          <a:p>
            <a:r>
              <a:rPr lang="en-US" sz="2800" dirty="0" err="1"/>
              <a:t>num_heads</a:t>
            </a:r>
            <a:r>
              <a:rPr lang="en-US" sz="2800" dirty="0"/>
              <a:t> = 8</a:t>
            </a:r>
          </a:p>
          <a:p>
            <a:endParaRPr lang="en-US" sz="2800" dirty="0"/>
          </a:p>
          <a:p>
            <a:r>
              <a:rPr lang="en-US" sz="2800" dirty="0" err="1"/>
              <a:t>mha</a:t>
            </a:r>
            <a:r>
              <a:rPr lang="en-US" sz="2800" dirty="0"/>
              <a:t> = </a:t>
            </a:r>
            <a:r>
              <a:rPr lang="en-US" sz="2800" dirty="0" err="1"/>
              <a:t>MultiHeadSelfAttention</a:t>
            </a:r>
            <a:r>
              <a:rPr lang="en-US" sz="2800" dirty="0"/>
              <a:t>(</a:t>
            </a:r>
            <a:r>
              <a:rPr lang="en-US" sz="2800" dirty="0" err="1"/>
              <a:t>embed_dim</a:t>
            </a:r>
            <a:r>
              <a:rPr lang="en-US" sz="2800" dirty="0"/>
              <a:t>, </a:t>
            </a:r>
            <a:r>
              <a:rPr lang="en-US" sz="2800" dirty="0" err="1"/>
              <a:t>num_heads</a:t>
            </a:r>
            <a:r>
              <a:rPr lang="en-US" sz="2800" dirty="0"/>
              <a:t>)</a:t>
            </a:r>
          </a:p>
          <a:p>
            <a:r>
              <a:rPr lang="en-US" sz="2800" dirty="0"/>
              <a:t>output = </a:t>
            </a:r>
            <a:r>
              <a:rPr lang="en-US" sz="2800" dirty="0" err="1"/>
              <a:t>mha</a:t>
            </a:r>
            <a:r>
              <a:rPr lang="en-US" sz="2800" dirty="0"/>
              <a:t>(embeddings)</a:t>
            </a:r>
          </a:p>
          <a:p>
            <a:endParaRPr lang="en-US" sz="2800" dirty="0"/>
          </a:p>
          <a:p>
            <a:r>
              <a:rPr lang="en-US" sz="2800" dirty="0"/>
              <a:t>print(</a:t>
            </a:r>
            <a:r>
              <a:rPr lang="en-US" sz="2800" dirty="0" err="1"/>
              <a:t>output.shape</a:t>
            </a:r>
            <a:r>
              <a:rPr lang="en-US" sz="2800" dirty="0"/>
              <a:t>)</a:t>
            </a:r>
          </a:p>
        </p:txBody>
      </p:sp>
    </p:spTree>
    <p:extLst>
      <p:ext uri="{BB962C8B-B14F-4D97-AF65-F5344CB8AC3E}">
        <p14:creationId xmlns:p14="http://schemas.microsoft.com/office/powerpoint/2010/main" val="1808959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9071C-B325-7D79-B4AA-8124500F0FDB}"/>
              </a:ext>
            </a:extLst>
          </p:cNvPr>
          <p:cNvSpPr>
            <a:spLocks noGrp="1"/>
          </p:cNvSpPr>
          <p:nvPr>
            <p:ph type="title"/>
          </p:nvPr>
        </p:nvSpPr>
        <p:spPr>
          <a:xfrm>
            <a:off x="640080" y="274321"/>
            <a:ext cx="10890929" cy="1097280"/>
          </a:xfrm>
        </p:spPr>
        <p:txBody>
          <a:bodyPr>
            <a:normAutofit fontScale="90000"/>
          </a:bodyPr>
          <a:lstStyle/>
          <a:p>
            <a:r>
              <a:rPr lang="en-US" dirty="0"/>
              <a:t>STEP 3.2 Normalization and Residual Connections</a:t>
            </a:r>
            <a:br>
              <a:rPr lang="en-US" dirty="0"/>
            </a:br>
            <a:endParaRPr lang="en-US" dirty="0"/>
          </a:p>
        </p:txBody>
      </p:sp>
      <p:sp>
        <p:nvSpPr>
          <p:cNvPr id="3" name="Content Placeholder 2">
            <a:extLst>
              <a:ext uri="{FF2B5EF4-FFF2-40B4-BE49-F238E27FC236}">
                <a16:creationId xmlns:a16="http://schemas.microsoft.com/office/drawing/2014/main" id="{E64F06C2-6789-9CC8-7D4C-51EDB30FA1B9}"/>
              </a:ext>
            </a:extLst>
          </p:cNvPr>
          <p:cNvSpPr>
            <a:spLocks noGrp="1"/>
          </p:cNvSpPr>
          <p:nvPr>
            <p:ph idx="1"/>
          </p:nvPr>
        </p:nvSpPr>
        <p:spPr>
          <a:xfrm>
            <a:off x="640080" y="1542802"/>
            <a:ext cx="5212080" cy="3566160"/>
          </a:xfrm>
        </p:spPr>
        <p:txBody>
          <a:bodyPr/>
          <a:lstStyle/>
          <a:p>
            <a:pPr marL="0" indent="0" algn="just">
              <a:buNone/>
            </a:pPr>
            <a:r>
              <a:rPr lang="en-US" dirty="0"/>
              <a:t>Each sub-layer in an encoder layer is followed by a normalization step. Also, each sub-layer output is added to its input (residual connection) to help mitigate the vanishing gradient problem, allowing deeper models. This process will be repeated after the Feed-Forward Neural Network too.</a:t>
            </a:r>
          </a:p>
        </p:txBody>
      </p:sp>
      <p:pic>
        <p:nvPicPr>
          <p:cNvPr id="5" name="Picture 4">
            <a:extLst>
              <a:ext uri="{FF2B5EF4-FFF2-40B4-BE49-F238E27FC236}">
                <a16:creationId xmlns:a16="http://schemas.microsoft.com/office/drawing/2014/main" id="{9CEE4B59-B7F7-96F4-2FCC-8D4036CEE7E6}"/>
              </a:ext>
            </a:extLst>
          </p:cNvPr>
          <p:cNvPicPr>
            <a:picLocks noChangeAspect="1"/>
          </p:cNvPicPr>
          <p:nvPr/>
        </p:nvPicPr>
        <p:blipFill>
          <a:blip r:embed="rId2"/>
          <a:stretch>
            <a:fillRect/>
          </a:stretch>
        </p:blipFill>
        <p:spPr>
          <a:xfrm>
            <a:off x="6096000" y="1542801"/>
            <a:ext cx="6093008" cy="4185969"/>
          </a:xfrm>
          <a:prstGeom prst="rect">
            <a:avLst/>
          </a:prstGeom>
        </p:spPr>
      </p:pic>
    </p:spTree>
    <p:extLst>
      <p:ext uri="{BB962C8B-B14F-4D97-AF65-F5344CB8AC3E}">
        <p14:creationId xmlns:p14="http://schemas.microsoft.com/office/powerpoint/2010/main" val="746911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E4ACE-D69C-CD32-C0AA-FEF06AA35F39}"/>
              </a:ext>
            </a:extLst>
          </p:cNvPr>
          <p:cNvSpPr>
            <a:spLocks noGrp="1"/>
          </p:cNvSpPr>
          <p:nvPr>
            <p:ph type="title"/>
          </p:nvPr>
        </p:nvSpPr>
        <p:spPr>
          <a:xfrm>
            <a:off x="640079" y="1188721"/>
            <a:ext cx="10890929" cy="1097280"/>
          </a:xfrm>
        </p:spPr>
        <p:txBody>
          <a:bodyPr/>
          <a:lstStyle/>
          <a:p>
            <a:r>
              <a:rPr lang="en-US" dirty="0"/>
              <a:t>Introduction</a:t>
            </a:r>
          </a:p>
        </p:txBody>
      </p:sp>
      <p:sp>
        <p:nvSpPr>
          <p:cNvPr id="7" name="Content Placeholder 6">
            <a:extLst>
              <a:ext uri="{FF2B5EF4-FFF2-40B4-BE49-F238E27FC236}">
                <a16:creationId xmlns:a16="http://schemas.microsoft.com/office/drawing/2014/main" id="{BFBADC0A-96F2-13A9-5D28-D9396F30C20B}"/>
              </a:ext>
            </a:extLst>
          </p:cNvPr>
          <p:cNvSpPr>
            <a:spLocks noGrp="1"/>
          </p:cNvSpPr>
          <p:nvPr>
            <p:ph idx="1"/>
          </p:nvPr>
        </p:nvSpPr>
        <p:spPr>
          <a:xfrm>
            <a:off x="640079" y="2187702"/>
            <a:ext cx="10890928" cy="1972818"/>
          </a:xfrm>
        </p:spPr>
        <p:txBody>
          <a:bodyPr/>
          <a:lstStyle/>
          <a:p>
            <a:pPr marL="0" indent="0">
              <a:buNone/>
            </a:pPr>
            <a:r>
              <a:rPr lang="en-US" dirty="0"/>
              <a:t>Transformers architecture is a deep learning model introduced in the paper “</a:t>
            </a:r>
            <a:r>
              <a:rPr lang="en-US" dirty="0">
                <a:hlinkClick r:id="rId2"/>
              </a:rPr>
              <a:t>Attention Is All You Need</a:t>
            </a:r>
            <a:r>
              <a:rPr lang="en-US" dirty="0"/>
              <a:t>” by Vaswani et al. in 2017. It has revolutionized the field of natural language processing (NLP) and has since been used in various other machine learning tasks due to its remarkable ability to capture long-range dependencies in data and its parallelizable nature. Here’s an overview of the key components and concepts of the Transformer architecture:</a:t>
            </a:r>
          </a:p>
        </p:txBody>
      </p:sp>
    </p:spTree>
    <p:extLst>
      <p:ext uri="{BB962C8B-B14F-4D97-AF65-F5344CB8AC3E}">
        <p14:creationId xmlns:p14="http://schemas.microsoft.com/office/powerpoint/2010/main" val="2052878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9A129-A174-D99D-6B68-27F06912A3F7}"/>
              </a:ext>
            </a:extLst>
          </p:cNvPr>
          <p:cNvSpPr>
            <a:spLocks noGrp="1"/>
          </p:cNvSpPr>
          <p:nvPr>
            <p:ph type="title"/>
          </p:nvPr>
        </p:nvSpPr>
        <p:spPr>
          <a:xfrm>
            <a:off x="650535" y="320041"/>
            <a:ext cx="10890929" cy="1097280"/>
          </a:xfrm>
        </p:spPr>
        <p:txBody>
          <a:bodyPr>
            <a:normAutofit fontScale="90000"/>
          </a:bodyPr>
          <a:lstStyle/>
          <a:p>
            <a:r>
              <a:rPr lang="en-US" dirty="0"/>
              <a:t>STEP 3.3 Feed-Forward Neural Network</a:t>
            </a:r>
            <a:br>
              <a:rPr lang="en-US" dirty="0"/>
            </a:br>
            <a:endParaRPr lang="en-US" dirty="0"/>
          </a:p>
        </p:txBody>
      </p:sp>
      <p:sp>
        <p:nvSpPr>
          <p:cNvPr id="3" name="Content Placeholder 2">
            <a:extLst>
              <a:ext uri="{FF2B5EF4-FFF2-40B4-BE49-F238E27FC236}">
                <a16:creationId xmlns:a16="http://schemas.microsoft.com/office/drawing/2014/main" id="{64A9D2FA-15D4-D0FC-C507-4D3810194084}"/>
              </a:ext>
            </a:extLst>
          </p:cNvPr>
          <p:cNvSpPr>
            <a:spLocks noGrp="1"/>
          </p:cNvSpPr>
          <p:nvPr>
            <p:ph idx="1"/>
          </p:nvPr>
        </p:nvSpPr>
        <p:spPr>
          <a:xfrm>
            <a:off x="352540" y="1170431"/>
            <a:ext cx="6082550" cy="5367527"/>
          </a:xfrm>
        </p:spPr>
        <p:txBody>
          <a:bodyPr>
            <a:normAutofit/>
          </a:bodyPr>
          <a:lstStyle/>
          <a:p>
            <a:pPr algn="just"/>
            <a:r>
              <a:rPr lang="en-US" dirty="0"/>
              <a:t>The journey of the normalized residual output continues as it navigates through a pointwise feed-forward network, a crucial phase for additional refinement.</a:t>
            </a:r>
          </a:p>
          <a:p>
            <a:pPr algn="just"/>
            <a:r>
              <a:rPr lang="en-US" dirty="0"/>
              <a:t>Picture this network as a duo of linear layers, with a </a:t>
            </a:r>
            <a:r>
              <a:rPr lang="en-US" dirty="0" err="1"/>
              <a:t>ReLU</a:t>
            </a:r>
            <a:r>
              <a:rPr lang="en-US" dirty="0"/>
              <a:t> activation nestled in between them, acting as a bridge. Once processed, the output embarks on a familiar path: it loops back and merges with the input of the pointwise feed-forward network.</a:t>
            </a:r>
          </a:p>
          <a:p>
            <a:pPr algn="just"/>
            <a:r>
              <a:rPr lang="en-US" dirty="0"/>
              <a:t>This reunion is followed by another round of normalization, ensuring everything is well-adjusted and in sync for the next steps.</a:t>
            </a:r>
          </a:p>
          <a:p>
            <a:endParaRPr lang="en-US" dirty="0"/>
          </a:p>
        </p:txBody>
      </p:sp>
      <p:pic>
        <p:nvPicPr>
          <p:cNvPr id="5" name="Picture 4">
            <a:extLst>
              <a:ext uri="{FF2B5EF4-FFF2-40B4-BE49-F238E27FC236}">
                <a16:creationId xmlns:a16="http://schemas.microsoft.com/office/drawing/2014/main" id="{D2AE5CF6-8FB0-DF0D-A558-E97A76D25821}"/>
              </a:ext>
            </a:extLst>
          </p:cNvPr>
          <p:cNvPicPr>
            <a:picLocks noChangeAspect="1"/>
          </p:cNvPicPr>
          <p:nvPr/>
        </p:nvPicPr>
        <p:blipFill>
          <a:blip r:embed="rId2"/>
          <a:stretch>
            <a:fillRect/>
          </a:stretch>
        </p:blipFill>
        <p:spPr>
          <a:xfrm>
            <a:off x="6700618" y="1170431"/>
            <a:ext cx="5241665" cy="4789694"/>
          </a:xfrm>
          <a:prstGeom prst="rect">
            <a:avLst/>
          </a:prstGeom>
        </p:spPr>
      </p:pic>
    </p:spTree>
    <p:extLst>
      <p:ext uri="{BB962C8B-B14F-4D97-AF65-F5344CB8AC3E}">
        <p14:creationId xmlns:p14="http://schemas.microsoft.com/office/powerpoint/2010/main" val="40451127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D525C-AECF-BD62-1915-14767D1B4F4F}"/>
              </a:ext>
            </a:extLst>
          </p:cNvPr>
          <p:cNvSpPr>
            <a:spLocks noGrp="1"/>
          </p:cNvSpPr>
          <p:nvPr>
            <p:ph type="title"/>
          </p:nvPr>
        </p:nvSpPr>
        <p:spPr>
          <a:xfrm>
            <a:off x="650535" y="247881"/>
            <a:ext cx="10890929" cy="1097280"/>
          </a:xfrm>
        </p:spPr>
        <p:txBody>
          <a:bodyPr>
            <a:normAutofit fontScale="90000"/>
          </a:bodyPr>
          <a:lstStyle/>
          <a:p>
            <a:r>
              <a:rPr lang="en-US"/>
              <a:t>STEP 4 - Output of the Encoder</a:t>
            </a:r>
            <a:br>
              <a:rPr lang="en-US"/>
            </a:br>
            <a:endParaRPr lang="en-US" dirty="0"/>
          </a:p>
        </p:txBody>
      </p:sp>
      <p:sp>
        <p:nvSpPr>
          <p:cNvPr id="3" name="Content Placeholder 2">
            <a:extLst>
              <a:ext uri="{FF2B5EF4-FFF2-40B4-BE49-F238E27FC236}">
                <a16:creationId xmlns:a16="http://schemas.microsoft.com/office/drawing/2014/main" id="{A50C9050-1C8B-CE9A-2528-FACDAC14B2BD}"/>
              </a:ext>
            </a:extLst>
          </p:cNvPr>
          <p:cNvSpPr>
            <a:spLocks noGrp="1"/>
          </p:cNvSpPr>
          <p:nvPr>
            <p:ph idx="1"/>
          </p:nvPr>
        </p:nvSpPr>
        <p:spPr>
          <a:xfrm>
            <a:off x="640080" y="1465243"/>
            <a:ext cx="10890928" cy="4734389"/>
          </a:xfrm>
        </p:spPr>
        <p:txBody>
          <a:bodyPr>
            <a:normAutofit/>
          </a:bodyPr>
          <a:lstStyle/>
          <a:p>
            <a:r>
              <a:rPr lang="en-US" sz="3200" dirty="0"/>
              <a:t>The output of the final encoder layer is a set of vectors, each representing the input sequence with a rich contextual understanding. This output is then used as the input for the decoder in a Transformer model.</a:t>
            </a:r>
          </a:p>
          <a:p>
            <a:endParaRPr lang="en-US" dirty="0"/>
          </a:p>
        </p:txBody>
      </p:sp>
    </p:spTree>
    <p:extLst>
      <p:ext uri="{BB962C8B-B14F-4D97-AF65-F5344CB8AC3E}">
        <p14:creationId xmlns:p14="http://schemas.microsoft.com/office/powerpoint/2010/main" val="12303116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894A8B-F6D1-3960-3AC5-9571423260AF}"/>
              </a:ext>
            </a:extLst>
          </p:cNvPr>
          <p:cNvSpPr>
            <a:spLocks noGrp="1"/>
          </p:cNvSpPr>
          <p:nvPr>
            <p:ph type="title"/>
          </p:nvPr>
        </p:nvSpPr>
        <p:spPr>
          <a:xfrm>
            <a:off x="640080" y="1302091"/>
            <a:ext cx="3291840" cy="2770216"/>
          </a:xfrm>
        </p:spPr>
        <p:txBody>
          <a:bodyPr vert="horz" lIns="91440" tIns="45720" rIns="91440" bIns="45720" rtlCol="0" anchor="t">
            <a:normAutofit/>
          </a:bodyPr>
          <a:lstStyle/>
          <a:p>
            <a:r>
              <a:rPr lang="en-US" sz="4400" dirty="0"/>
              <a:t>The Decoder </a:t>
            </a:r>
            <a:r>
              <a:rPr lang="en-US" sz="4400" dirty="0" err="1"/>
              <a:t>WorkFlow</a:t>
            </a:r>
            <a:endParaRPr lang="en-US" sz="4400" dirty="0"/>
          </a:p>
        </p:txBody>
      </p:sp>
      <p:sp>
        <p:nvSpPr>
          <p:cNvPr id="3" name="Text Placeholder 2">
            <a:extLst>
              <a:ext uri="{FF2B5EF4-FFF2-40B4-BE49-F238E27FC236}">
                <a16:creationId xmlns:a16="http://schemas.microsoft.com/office/drawing/2014/main" id="{5450D9BC-0CD3-E667-309C-5BF3FF3D62FA}"/>
              </a:ext>
            </a:extLst>
          </p:cNvPr>
          <p:cNvSpPr>
            <a:spLocks noGrp="1"/>
          </p:cNvSpPr>
          <p:nvPr>
            <p:ph type="body" idx="1"/>
          </p:nvPr>
        </p:nvSpPr>
        <p:spPr>
          <a:xfrm>
            <a:off x="640080" y="4846904"/>
            <a:ext cx="3145535" cy="993821"/>
          </a:xfrm>
        </p:spPr>
        <p:txBody>
          <a:bodyPr vert="horz" lIns="91440" tIns="45720" rIns="91440" bIns="45720" rtlCol="0" anchor="t">
            <a:normAutofit/>
          </a:bodyPr>
          <a:lstStyle/>
          <a:p>
            <a:pPr>
              <a:lnSpc>
                <a:spcPct val="130000"/>
              </a:lnSpc>
            </a:pPr>
            <a:endParaRPr lang="en-US" sz="1800" b="1" cap="all" spc="300"/>
          </a:p>
        </p:txBody>
      </p:sp>
      <p:cxnSp>
        <p:nvCxnSpPr>
          <p:cNvPr id="14" name="Straight Connector 13">
            <a:extLst>
              <a:ext uri="{FF2B5EF4-FFF2-40B4-BE49-F238E27FC236}">
                <a16:creationId xmlns:a16="http://schemas.microsoft.com/office/drawing/2014/main" id="{59D7B6BE-A4E0-4483-BEC5-493AC3E5D2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4596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Graphic 6" descr="Computer">
            <a:extLst>
              <a:ext uri="{FF2B5EF4-FFF2-40B4-BE49-F238E27FC236}">
                <a16:creationId xmlns:a16="http://schemas.microsoft.com/office/drawing/2014/main" id="{8FC74CFD-926A-8F0B-70F6-6E95266DF8B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50408" y="966978"/>
            <a:ext cx="4873752" cy="4873752"/>
          </a:xfrm>
          <a:prstGeom prst="rect">
            <a:avLst/>
          </a:prstGeom>
        </p:spPr>
      </p:pic>
    </p:spTree>
    <p:extLst>
      <p:ext uri="{BB962C8B-B14F-4D97-AF65-F5344CB8AC3E}">
        <p14:creationId xmlns:p14="http://schemas.microsoft.com/office/powerpoint/2010/main" val="27228488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5E5219-1BE3-96A8-6D8E-BD64CB7E1B65}"/>
              </a:ext>
            </a:extLst>
          </p:cNvPr>
          <p:cNvSpPr>
            <a:spLocks noGrp="1"/>
          </p:cNvSpPr>
          <p:nvPr>
            <p:ph idx="1"/>
          </p:nvPr>
        </p:nvSpPr>
        <p:spPr>
          <a:xfrm>
            <a:off x="761264" y="1333482"/>
            <a:ext cx="5334735" cy="3566160"/>
          </a:xfrm>
        </p:spPr>
        <p:txBody>
          <a:bodyPr>
            <a:noAutofit/>
          </a:bodyPr>
          <a:lstStyle/>
          <a:p>
            <a:pPr marL="0" indent="0" algn="just">
              <a:buNone/>
            </a:pPr>
            <a:r>
              <a:rPr lang="en-US" sz="2400" dirty="0"/>
              <a:t>The decoder's role centers on crafting text sequences. Mirroring the encoder, the decoder is equipped with a similar set of sub-layers. It boasts two multi-headed attention layers, a pointwise feed-forward layer, and incorporates both residual connections and layer normalization after each sub-layer.</a:t>
            </a:r>
          </a:p>
        </p:txBody>
      </p:sp>
      <p:pic>
        <p:nvPicPr>
          <p:cNvPr id="5" name="Picture 4">
            <a:extLst>
              <a:ext uri="{FF2B5EF4-FFF2-40B4-BE49-F238E27FC236}">
                <a16:creationId xmlns:a16="http://schemas.microsoft.com/office/drawing/2014/main" id="{9C6B188F-92D1-7F05-7A27-4F1F4A53EC6B}"/>
              </a:ext>
            </a:extLst>
          </p:cNvPr>
          <p:cNvPicPr>
            <a:picLocks noChangeAspect="1"/>
          </p:cNvPicPr>
          <p:nvPr/>
        </p:nvPicPr>
        <p:blipFill>
          <a:blip r:embed="rId2"/>
          <a:stretch>
            <a:fillRect/>
          </a:stretch>
        </p:blipFill>
        <p:spPr>
          <a:xfrm>
            <a:off x="7152661" y="231584"/>
            <a:ext cx="4432313" cy="6240596"/>
          </a:xfrm>
          <a:prstGeom prst="rect">
            <a:avLst/>
          </a:prstGeom>
        </p:spPr>
      </p:pic>
    </p:spTree>
    <p:extLst>
      <p:ext uri="{BB962C8B-B14F-4D97-AF65-F5344CB8AC3E}">
        <p14:creationId xmlns:p14="http://schemas.microsoft.com/office/powerpoint/2010/main" val="42328354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E117B-AC7A-E1DB-F8BD-406B1C753541}"/>
              </a:ext>
            </a:extLst>
          </p:cNvPr>
          <p:cNvSpPr>
            <a:spLocks noGrp="1"/>
          </p:cNvSpPr>
          <p:nvPr>
            <p:ph type="title"/>
          </p:nvPr>
        </p:nvSpPr>
        <p:spPr>
          <a:xfrm>
            <a:off x="640079" y="214830"/>
            <a:ext cx="10890929" cy="1097280"/>
          </a:xfrm>
        </p:spPr>
        <p:txBody>
          <a:bodyPr>
            <a:normAutofit/>
          </a:bodyPr>
          <a:lstStyle/>
          <a:p>
            <a:r>
              <a:rPr lang="en-US" dirty="0"/>
              <a:t>STEP 1 - Output Embeddings</a:t>
            </a:r>
          </a:p>
        </p:txBody>
      </p:sp>
      <p:sp>
        <p:nvSpPr>
          <p:cNvPr id="3" name="Content Placeholder 2">
            <a:extLst>
              <a:ext uri="{FF2B5EF4-FFF2-40B4-BE49-F238E27FC236}">
                <a16:creationId xmlns:a16="http://schemas.microsoft.com/office/drawing/2014/main" id="{44315DF5-BA46-3102-21AD-38BE1010A36A}"/>
              </a:ext>
            </a:extLst>
          </p:cNvPr>
          <p:cNvSpPr>
            <a:spLocks noGrp="1"/>
          </p:cNvSpPr>
          <p:nvPr>
            <p:ph idx="1"/>
          </p:nvPr>
        </p:nvSpPr>
        <p:spPr>
          <a:xfrm>
            <a:off x="640079" y="1312110"/>
            <a:ext cx="10890928" cy="3566160"/>
          </a:xfrm>
        </p:spPr>
        <p:txBody>
          <a:bodyPr/>
          <a:lstStyle/>
          <a:p>
            <a:r>
              <a:rPr lang="en-US" dirty="0"/>
              <a:t>At the decoder's starting line, the process mirrors that of the encoder. Here, the input first passes through an embedding layer</a:t>
            </a:r>
          </a:p>
          <a:p>
            <a:endParaRPr lang="en-US" dirty="0"/>
          </a:p>
        </p:txBody>
      </p:sp>
    </p:spTree>
    <p:extLst>
      <p:ext uri="{BB962C8B-B14F-4D97-AF65-F5344CB8AC3E}">
        <p14:creationId xmlns:p14="http://schemas.microsoft.com/office/powerpoint/2010/main" val="23537373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FF426-2AF1-3ADF-6AB0-46F09A43F085}"/>
              </a:ext>
            </a:extLst>
          </p:cNvPr>
          <p:cNvSpPr>
            <a:spLocks noGrp="1"/>
          </p:cNvSpPr>
          <p:nvPr>
            <p:ph type="title"/>
          </p:nvPr>
        </p:nvSpPr>
        <p:spPr>
          <a:xfrm>
            <a:off x="640079" y="291948"/>
            <a:ext cx="10890929" cy="1097280"/>
          </a:xfrm>
        </p:spPr>
        <p:txBody>
          <a:bodyPr>
            <a:normAutofit/>
          </a:bodyPr>
          <a:lstStyle/>
          <a:p>
            <a:r>
              <a:rPr lang="en-US" dirty="0"/>
              <a:t>STEP 2 - Positional Encoding</a:t>
            </a:r>
          </a:p>
        </p:txBody>
      </p:sp>
      <p:sp>
        <p:nvSpPr>
          <p:cNvPr id="3" name="Content Placeholder 2">
            <a:extLst>
              <a:ext uri="{FF2B5EF4-FFF2-40B4-BE49-F238E27FC236}">
                <a16:creationId xmlns:a16="http://schemas.microsoft.com/office/drawing/2014/main" id="{778442D9-8344-A502-45C0-7FE5A3873689}"/>
              </a:ext>
            </a:extLst>
          </p:cNvPr>
          <p:cNvSpPr>
            <a:spLocks noGrp="1"/>
          </p:cNvSpPr>
          <p:nvPr>
            <p:ph idx="1"/>
          </p:nvPr>
        </p:nvSpPr>
        <p:spPr>
          <a:xfrm>
            <a:off x="556952" y="1488163"/>
            <a:ext cx="10890928" cy="3566160"/>
          </a:xfrm>
        </p:spPr>
        <p:txBody>
          <a:bodyPr/>
          <a:lstStyle/>
          <a:p>
            <a:r>
              <a:rPr lang="en-US" dirty="0"/>
              <a:t>Following the embedding, again just like the encoder, the input passes by the positional encoding layer. This sequence is designed to produce positional embeddings.</a:t>
            </a:r>
          </a:p>
          <a:p>
            <a:r>
              <a:rPr lang="en-US" dirty="0"/>
              <a:t>These positional embeddings are then channeled into the first multi-head attention layer of the decoder, where the attention scores specific to the decoder’s input are meticulously computed.</a:t>
            </a:r>
          </a:p>
          <a:p>
            <a:endParaRPr lang="en-US" dirty="0"/>
          </a:p>
        </p:txBody>
      </p:sp>
    </p:spTree>
    <p:extLst>
      <p:ext uri="{BB962C8B-B14F-4D97-AF65-F5344CB8AC3E}">
        <p14:creationId xmlns:p14="http://schemas.microsoft.com/office/powerpoint/2010/main" val="13183280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30A3B-71F1-4685-6A70-1DF769B2BBF9}"/>
              </a:ext>
            </a:extLst>
          </p:cNvPr>
          <p:cNvSpPr>
            <a:spLocks noGrp="1"/>
          </p:cNvSpPr>
          <p:nvPr>
            <p:ph type="title"/>
          </p:nvPr>
        </p:nvSpPr>
        <p:spPr>
          <a:xfrm>
            <a:off x="496860" y="380083"/>
            <a:ext cx="10890929" cy="1097280"/>
          </a:xfrm>
        </p:spPr>
        <p:txBody>
          <a:bodyPr>
            <a:normAutofit fontScale="90000"/>
          </a:bodyPr>
          <a:lstStyle/>
          <a:p>
            <a:r>
              <a:rPr lang="en-US" dirty="0"/>
              <a:t>STEP 3 - Stack of Decoder Layers</a:t>
            </a:r>
            <a:br>
              <a:rPr lang="en-US" dirty="0"/>
            </a:br>
            <a:endParaRPr lang="en-US" dirty="0"/>
          </a:p>
        </p:txBody>
      </p:sp>
      <p:sp>
        <p:nvSpPr>
          <p:cNvPr id="3" name="Content Placeholder 2">
            <a:extLst>
              <a:ext uri="{FF2B5EF4-FFF2-40B4-BE49-F238E27FC236}">
                <a16:creationId xmlns:a16="http://schemas.microsoft.com/office/drawing/2014/main" id="{3F4235C9-0B9A-4B7D-F7A8-49867E700460}"/>
              </a:ext>
            </a:extLst>
          </p:cNvPr>
          <p:cNvSpPr>
            <a:spLocks noGrp="1"/>
          </p:cNvSpPr>
          <p:nvPr>
            <p:ph idx="1"/>
          </p:nvPr>
        </p:nvSpPr>
        <p:spPr>
          <a:xfrm>
            <a:off x="650536" y="1477363"/>
            <a:ext cx="10890928" cy="4503034"/>
          </a:xfrm>
        </p:spPr>
        <p:txBody>
          <a:bodyPr>
            <a:normAutofit/>
          </a:bodyPr>
          <a:lstStyle/>
          <a:p>
            <a:r>
              <a:rPr lang="en-US" dirty="0"/>
              <a:t>The decoder consists of a stack of identical layers (6 in the original Transformer model). Each layer has three main sub-components:</a:t>
            </a:r>
          </a:p>
          <a:p>
            <a:pPr marL="0" indent="0">
              <a:buNone/>
            </a:pPr>
            <a:r>
              <a:rPr lang="en-US" b="1" dirty="0"/>
              <a:t>STEP 3.1 Masked Self-Attention Mechanism</a:t>
            </a:r>
          </a:p>
          <a:p>
            <a:r>
              <a:rPr lang="en-US" dirty="0"/>
              <a:t>This is similar to the self-attention mechanism in the encoder but with a crucial difference: it prevents positions from attending to subsequent positions, which means that each word in the sequence isn't influenced by future tokens.</a:t>
            </a:r>
          </a:p>
          <a:p>
            <a:r>
              <a:rPr lang="en-US" dirty="0"/>
              <a:t>For instance, when the attention scores for the word "are" are being computed, it's important that "are" doesn't get a peek at "you", which is a subsequent word in the sequence.</a:t>
            </a:r>
          </a:p>
          <a:p>
            <a:endParaRPr lang="en-US" dirty="0"/>
          </a:p>
        </p:txBody>
      </p:sp>
    </p:spTree>
    <p:extLst>
      <p:ext uri="{BB962C8B-B14F-4D97-AF65-F5344CB8AC3E}">
        <p14:creationId xmlns:p14="http://schemas.microsoft.com/office/powerpoint/2010/main" val="12030421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0AEC73-1223-E701-4926-7343A0535F37}"/>
              </a:ext>
            </a:extLst>
          </p:cNvPr>
          <p:cNvPicPr>
            <a:picLocks noChangeAspect="1"/>
          </p:cNvPicPr>
          <p:nvPr/>
        </p:nvPicPr>
        <p:blipFill>
          <a:blip r:embed="rId2"/>
          <a:stretch>
            <a:fillRect/>
          </a:stretch>
        </p:blipFill>
        <p:spPr>
          <a:xfrm>
            <a:off x="603324" y="164924"/>
            <a:ext cx="10832184" cy="2989329"/>
          </a:xfrm>
          <a:prstGeom prst="rect">
            <a:avLst/>
          </a:prstGeom>
        </p:spPr>
      </p:pic>
      <p:sp>
        <p:nvSpPr>
          <p:cNvPr id="5" name="TextBox 4">
            <a:extLst>
              <a:ext uri="{FF2B5EF4-FFF2-40B4-BE49-F238E27FC236}">
                <a16:creationId xmlns:a16="http://schemas.microsoft.com/office/drawing/2014/main" id="{DBD8F405-8909-0BA8-8062-5F63AB243B85}"/>
              </a:ext>
            </a:extLst>
          </p:cNvPr>
          <p:cNvSpPr txBox="1"/>
          <p:nvPr/>
        </p:nvSpPr>
        <p:spPr>
          <a:xfrm>
            <a:off x="1134738" y="3640401"/>
            <a:ext cx="10146533" cy="954107"/>
          </a:xfrm>
          <a:prstGeom prst="rect">
            <a:avLst/>
          </a:prstGeom>
          <a:noFill/>
        </p:spPr>
        <p:txBody>
          <a:bodyPr wrap="square">
            <a:spAutoFit/>
          </a:bodyPr>
          <a:lstStyle/>
          <a:p>
            <a:r>
              <a:rPr lang="en-US" sz="2800" b="0" i="0" dirty="0">
                <a:solidFill>
                  <a:srgbClr val="05192D"/>
                </a:solidFill>
                <a:effectLst/>
                <a:latin typeface="Studio-Feixen-Sans"/>
              </a:rPr>
              <a:t>This masking ensures that the predictions for a particular position can only depend on known outputs at positions before it.</a:t>
            </a:r>
            <a:endParaRPr lang="en-US" sz="2800" dirty="0"/>
          </a:p>
        </p:txBody>
      </p:sp>
    </p:spTree>
    <p:extLst>
      <p:ext uri="{BB962C8B-B14F-4D97-AF65-F5344CB8AC3E}">
        <p14:creationId xmlns:p14="http://schemas.microsoft.com/office/powerpoint/2010/main" val="23188836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0C1BA8-C29C-913C-52DE-7BC243F3A684}"/>
              </a:ext>
            </a:extLst>
          </p:cNvPr>
          <p:cNvSpPr txBox="1"/>
          <p:nvPr/>
        </p:nvSpPr>
        <p:spPr>
          <a:xfrm>
            <a:off x="977782" y="1242973"/>
            <a:ext cx="10810266" cy="5114221"/>
          </a:xfrm>
          <a:prstGeom prst="rect">
            <a:avLst/>
          </a:prstGeom>
          <a:noFill/>
        </p:spPr>
        <p:txBody>
          <a:bodyPr wrap="square">
            <a:spAutoFit/>
          </a:bodyPr>
          <a:lstStyle/>
          <a:p>
            <a:pPr algn="l" rtl="0">
              <a:spcAft>
                <a:spcPts val="1050"/>
              </a:spcAft>
              <a:buNone/>
            </a:pPr>
            <a:r>
              <a:rPr lang="en-US" sz="2800" b="0" i="0" dirty="0">
                <a:solidFill>
                  <a:srgbClr val="05192D"/>
                </a:solidFill>
                <a:effectLst/>
                <a:latin typeface="Studio-Feixen-Sans"/>
              </a:rPr>
              <a:t>In the second multi-headed attention layer of the decoder, we see a unique interplay between the encoder and decoder's components. Here, the outputs from the encoder take on the roles of both queries and keys, while the outputs from the first multi-headed attention layer of the decoder serve as values.</a:t>
            </a:r>
          </a:p>
          <a:p>
            <a:pPr algn="l" rtl="0">
              <a:spcAft>
                <a:spcPts val="1050"/>
              </a:spcAft>
              <a:buNone/>
            </a:pPr>
            <a:r>
              <a:rPr lang="en-US" sz="2800" b="0" i="0" dirty="0">
                <a:solidFill>
                  <a:srgbClr val="05192D"/>
                </a:solidFill>
                <a:effectLst/>
                <a:latin typeface="Studio-Feixen-Sans"/>
              </a:rPr>
              <a:t>This setup effectively aligns the encoder's input with the decoder's, empowering the decoder to identify and emphasize the most relevant parts of the encoder's input.</a:t>
            </a:r>
          </a:p>
          <a:p>
            <a:pPr algn="l" rtl="0">
              <a:spcAft>
                <a:spcPts val="1050"/>
              </a:spcAft>
              <a:buNone/>
            </a:pPr>
            <a:r>
              <a:rPr lang="en-US" sz="2800" b="0" i="0" dirty="0">
                <a:solidFill>
                  <a:srgbClr val="05192D"/>
                </a:solidFill>
                <a:effectLst/>
                <a:latin typeface="Studio-Feixen-Sans"/>
              </a:rPr>
              <a:t>Following this, the output from this second layer of multi-headed attention is then refined through a pointwise feedforward layer, enhancing the processing further.</a:t>
            </a:r>
          </a:p>
        </p:txBody>
      </p:sp>
      <p:sp>
        <p:nvSpPr>
          <p:cNvPr id="5" name="TextBox 4">
            <a:extLst>
              <a:ext uri="{FF2B5EF4-FFF2-40B4-BE49-F238E27FC236}">
                <a16:creationId xmlns:a16="http://schemas.microsoft.com/office/drawing/2014/main" id="{83EB5B06-C4A4-C982-063B-CD02F14EFECC}"/>
              </a:ext>
            </a:extLst>
          </p:cNvPr>
          <p:cNvSpPr txBox="1"/>
          <p:nvPr/>
        </p:nvSpPr>
        <p:spPr>
          <a:xfrm>
            <a:off x="352540" y="288271"/>
            <a:ext cx="11743980" cy="584775"/>
          </a:xfrm>
          <a:prstGeom prst="rect">
            <a:avLst/>
          </a:prstGeom>
          <a:noFill/>
        </p:spPr>
        <p:txBody>
          <a:bodyPr wrap="square">
            <a:spAutoFit/>
          </a:bodyPr>
          <a:lstStyle/>
          <a:p>
            <a:pPr algn="l" rtl="0">
              <a:buNone/>
            </a:pPr>
            <a:r>
              <a:rPr lang="en-US" sz="3200" b="1" i="0" dirty="0">
                <a:solidFill>
                  <a:srgbClr val="05192D"/>
                </a:solidFill>
                <a:effectLst/>
                <a:latin typeface="Studio-Feixen-Sans"/>
              </a:rPr>
              <a:t>STEP 3.2 - Encoder-Decoder Multi-Head Attention or Cross Attention</a:t>
            </a:r>
          </a:p>
        </p:txBody>
      </p:sp>
    </p:spTree>
    <p:extLst>
      <p:ext uri="{BB962C8B-B14F-4D97-AF65-F5344CB8AC3E}">
        <p14:creationId xmlns:p14="http://schemas.microsoft.com/office/powerpoint/2010/main" val="31296468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A7CEA2-27DB-877D-A3A5-E06B534E1481}"/>
              </a:ext>
            </a:extLst>
          </p:cNvPr>
          <p:cNvPicPr>
            <a:picLocks noChangeAspect="1"/>
          </p:cNvPicPr>
          <p:nvPr/>
        </p:nvPicPr>
        <p:blipFill>
          <a:blip r:embed="rId2"/>
          <a:stretch>
            <a:fillRect/>
          </a:stretch>
        </p:blipFill>
        <p:spPr>
          <a:xfrm>
            <a:off x="669341" y="475221"/>
            <a:ext cx="6287377" cy="5687219"/>
          </a:xfrm>
          <a:prstGeom prst="rect">
            <a:avLst/>
          </a:prstGeom>
        </p:spPr>
      </p:pic>
      <p:sp>
        <p:nvSpPr>
          <p:cNvPr id="5" name="TextBox 4">
            <a:extLst>
              <a:ext uri="{FF2B5EF4-FFF2-40B4-BE49-F238E27FC236}">
                <a16:creationId xmlns:a16="http://schemas.microsoft.com/office/drawing/2014/main" id="{9DEAECA6-7FE8-3104-57E4-038DF02FA38A}"/>
              </a:ext>
            </a:extLst>
          </p:cNvPr>
          <p:cNvSpPr txBox="1"/>
          <p:nvPr/>
        </p:nvSpPr>
        <p:spPr>
          <a:xfrm>
            <a:off x="7256157" y="746635"/>
            <a:ext cx="4531891" cy="5262979"/>
          </a:xfrm>
          <a:prstGeom prst="rect">
            <a:avLst/>
          </a:prstGeom>
          <a:noFill/>
        </p:spPr>
        <p:txBody>
          <a:bodyPr wrap="square">
            <a:spAutoFit/>
          </a:bodyPr>
          <a:lstStyle/>
          <a:p>
            <a:r>
              <a:rPr lang="en-US" sz="2800" b="0" i="0" dirty="0">
                <a:solidFill>
                  <a:srgbClr val="05192D"/>
                </a:solidFill>
                <a:effectLst/>
                <a:latin typeface="Studio-Feixen-Sans"/>
              </a:rPr>
              <a:t>In this sub-layer, the queries come from the previous decoder layer, and the keys and values come from the output of the encoder. This allows every position in the decoder to attend over all positions in the input sequence, effectively integrating information from the encoder with the information in the decoder.</a:t>
            </a:r>
            <a:endParaRPr lang="en-US" sz="2800" dirty="0"/>
          </a:p>
        </p:txBody>
      </p:sp>
    </p:spTree>
    <p:extLst>
      <p:ext uri="{BB962C8B-B14F-4D97-AF65-F5344CB8AC3E}">
        <p14:creationId xmlns:p14="http://schemas.microsoft.com/office/powerpoint/2010/main" val="3636914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716B8B-050B-5F3A-E8CD-BBC87E7D6290}"/>
              </a:ext>
            </a:extLst>
          </p:cNvPr>
          <p:cNvPicPr>
            <a:picLocks noChangeAspect="1"/>
          </p:cNvPicPr>
          <p:nvPr/>
        </p:nvPicPr>
        <p:blipFill>
          <a:blip r:embed="rId2"/>
          <a:stretch>
            <a:fillRect/>
          </a:stretch>
        </p:blipFill>
        <p:spPr>
          <a:xfrm>
            <a:off x="1035039" y="223559"/>
            <a:ext cx="10121921" cy="6241509"/>
          </a:xfrm>
          <a:prstGeom prst="rect">
            <a:avLst/>
          </a:prstGeom>
        </p:spPr>
      </p:pic>
    </p:spTree>
    <p:extLst>
      <p:ext uri="{BB962C8B-B14F-4D97-AF65-F5344CB8AC3E}">
        <p14:creationId xmlns:p14="http://schemas.microsoft.com/office/powerpoint/2010/main" val="39577578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8248C-6D1F-8E23-93EE-BC8FD3CFB5B0}"/>
              </a:ext>
            </a:extLst>
          </p:cNvPr>
          <p:cNvSpPr>
            <a:spLocks noGrp="1"/>
          </p:cNvSpPr>
          <p:nvPr>
            <p:ph type="title"/>
          </p:nvPr>
        </p:nvSpPr>
        <p:spPr>
          <a:xfrm>
            <a:off x="562961" y="336016"/>
            <a:ext cx="10890929" cy="1097280"/>
          </a:xfrm>
        </p:spPr>
        <p:txBody>
          <a:bodyPr>
            <a:normAutofit fontScale="90000"/>
          </a:bodyPr>
          <a:lstStyle/>
          <a:p>
            <a:r>
              <a:rPr lang="en-US" dirty="0"/>
              <a:t>STEP 3.3 Feed-Forward Neural Network</a:t>
            </a:r>
            <a:br>
              <a:rPr lang="en-US" dirty="0"/>
            </a:br>
            <a:endParaRPr lang="en-US" dirty="0"/>
          </a:p>
        </p:txBody>
      </p:sp>
      <p:sp>
        <p:nvSpPr>
          <p:cNvPr id="3" name="Content Placeholder 2">
            <a:extLst>
              <a:ext uri="{FF2B5EF4-FFF2-40B4-BE49-F238E27FC236}">
                <a16:creationId xmlns:a16="http://schemas.microsoft.com/office/drawing/2014/main" id="{F852EC88-6905-BBF0-33CB-A1CEEF4F303A}"/>
              </a:ext>
            </a:extLst>
          </p:cNvPr>
          <p:cNvSpPr>
            <a:spLocks noGrp="1"/>
          </p:cNvSpPr>
          <p:nvPr>
            <p:ph idx="1"/>
          </p:nvPr>
        </p:nvSpPr>
        <p:spPr>
          <a:xfrm>
            <a:off x="738111" y="1433296"/>
            <a:ext cx="10890928" cy="3566160"/>
          </a:xfrm>
        </p:spPr>
        <p:txBody>
          <a:bodyPr/>
          <a:lstStyle/>
          <a:p>
            <a:r>
              <a:rPr lang="en-US" dirty="0"/>
              <a:t>Similar to the encoder, each decoder layer includes a fully connected feed-forward network, applied to each position separately and identically.</a:t>
            </a:r>
          </a:p>
          <a:p>
            <a:endParaRPr lang="en-US" dirty="0"/>
          </a:p>
        </p:txBody>
      </p:sp>
    </p:spTree>
    <p:extLst>
      <p:ext uri="{BB962C8B-B14F-4D97-AF65-F5344CB8AC3E}">
        <p14:creationId xmlns:p14="http://schemas.microsoft.com/office/powerpoint/2010/main" val="28598514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22D5E-AE1D-2E27-BFB7-389505DAC12D}"/>
              </a:ext>
            </a:extLst>
          </p:cNvPr>
          <p:cNvSpPr>
            <a:spLocks noGrp="1"/>
          </p:cNvSpPr>
          <p:nvPr>
            <p:ph type="title"/>
          </p:nvPr>
        </p:nvSpPr>
        <p:spPr>
          <a:xfrm>
            <a:off x="308473" y="192796"/>
            <a:ext cx="11600762" cy="1097280"/>
          </a:xfrm>
        </p:spPr>
        <p:txBody>
          <a:bodyPr>
            <a:normAutofit fontScale="90000"/>
          </a:bodyPr>
          <a:lstStyle/>
          <a:p>
            <a:r>
              <a:rPr lang="en-US" sz="3100" dirty="0"/>
              <a:t>STEP 4 Linear Classifier and </a:t>
            </a:r>
            <a:r>
              <a:rPr lang="en-US" sz="3100" dirty="0" err="1"/>
              <a:t>Softmax</a:t>
            </a:r>
            <a:r>
              <a:rPr lang="en-US" sz="3100" dirty="0"/>
              <a:t> for Generating Output Probabilities</a:t>
            </a:r>
            <a:br>
              <a:rPr lang="en-US" dirty="0"/>
            </a:br>
            <a:endParaRPr lang="en-US" dirty="0"/>
          </a:p>
        </p:txBody>
      </p:sp>
      <p:sp>
        <p:nvSpPr>
          <p:cNvPr id="3" name="Content Placeholder 2">
            <a:extLst>
              <a:ext uri="{FF2B5EF4-FFF2-40B4-BE49-F238E27FC236}">
                <a16:creationId xmlns:a16="http://schemas.microsoft.com/office/drawing/2014/main" id="{4E282AEE-F2E1-1210-81F7-93E3635D657B}"/>
              </a:ext>
            </a:extLst>
          </p:cNvPr>
          <p:cNvSpPr>
            <a:spLocks noGrp="1"/>
          </p:cNvSpPr>
          <p:nvPr>
            <p:ph idx="1"/>
          </p:nvPr>
        </p:nvSpPr>
        <p:spPr>
          <a:xfrm>
            <a:off x="640080" y="1178805"/>
            <a:ext cx="10890928" cy="5020827"/>
          </a:xfrm>
        </p:spPr>
        <p:txBody>
          <a:bodyPr>
            <a:normAutofit/>
          </a:bodyPr>
          <a:lstStyle/>
          <a:p>
            <a:r>
              <a:rPr lang="en-US" sz="2400" dirty="0"/>
              <a:t>The journey of data through the transformer model culminates in its passage through a final linear layer, which functions as a classifier.</a:t>
            </a:r>
          </a:p>
          <a:p>
            <a:r>
              <a:rPr lang="en-US" sz="2400" dirty="0"/>
              <a:t>The size of this classifier corresponds to the total number of classes involved (number of words contained in the vocabulary). For instance, in a scenario with 1000 distinct classes representing 1000 different words, the classifier's output will be an array with 1000 elements.</a:t>
            </a:r>
          </a:p>
          <a:p>
            <a:r>
              <a:rPr lang="en-US" sz="2400" dirty="0"/>
              <a:t>This output is then introduced to a </a:t>
            </a:r>
            <a:r>
              <a:rPr lang="en-US" sz="2400" dirty="0" err="1"/>
              <a:t>softmax</a:t>
            </a:r>
            <a:r>
              <a:rPr lang="en-US" sz="2400" dirty="0"/>
              <a:t> layer, which transforms it into a range of probability scores, each lying between 0 and 1. The highest of these probability scores is </a:t>
            </a:r>
            <a:r>
              <a:rPr lang="en-US" sz="2400" dirty="0" err="1"/>
              <a:t>key,its</a:t>
            </a:r>
            <a:r>
              <a:rPr lang="en-US" sz="2400" dirty="0"/>
              <a:t> corresponding index directly points to the word that the model predicts as the next in the sequence.</a:t>
            </a:r>
          </a:p>
          <a:p>
            <a:endParaRPr lang="en-US" dirty="0"/>
          </a:p>
        </p:txBody>
      </p:sp>
    </p:spTree>
    <p:extLst>
      <p:ext uri="{BB962C8B-B14F-4D97-AF65-F5344CB8AC3E}">
        <p14:creationId xmlns:p14="http://schemas.microsoft.com/office/powerpoint/2010/main" val="4798744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C2F440-F3DB-FC54-03E5-1341CD22A112}"/>
              </a:ext>
            </a:extLst>
          </p:cNvPr>
          <p:cNvPicPr>
            <a:picLocks noChangeAspect="1"/>
          </p:cNvPicPr>
          <p:nvPr/>
        </p:nvPicPr>
        <p:blipFill>
          <a:blip r:embed="rId2"/>
          <a:stretch>
            <a:fillRect/>
          </a:stretch>
        </p:blipFill>
        <p:spPr>
          <a:xfrm>
            <a:off x="2774678" y="121185"/>
            <a:ext cx="5322720" cy="6419245"/>
          </a:xfrm>
          <a:prstGeom prst="rect">
            <a:avLst/>
          </a:prstGeom>
        </p:spPr>
      </p:pic>
    </p:spTree>
    <p:extLst>
      <p:ext uri="{BB962C8B-B14F-4D97-AF65-F5344CB8AC3E}">
        <p14:creationId xmlns:p14="http://schemas.microsoft.com/office/powerpoint/2010/main" val="301510819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AEECA-2EA9-F4D6-F4ED-5E6AEAFCD53F}"/>
              </a:ext>
            </a:extLst>
          </p:cNvPr>
          <p:cNvSpPr>
            <a:spLocks noGrp="1"/>
          </p:cNvSpPr>
          <p:nvPr>
            <p:ph type="title"/>
          </p:nvPr>
        </p:nvSpPr>
        <p:spPr/>
        <p:txBody>
          <a:bodyPr>
            <a:normAutofit/>
          </a:bodyPr>
          <a:lstStyle/>
          <a:p>
            <a:r>
              <a:rPr lang="en-US" dirty="0">
                <a:solidFill>
                  <a:srgbClr val="05192D"/>
                </a:solidFill>
                <a:latin typeface="Studio-Feixen-Sans"/>
              </a:rPr>
              <a:t>Normalization and Residual Connections</a:t>
            </a:r>
            <a:endParaRPr lang="en-US" dirty="0"/>
          </a:p>
        </p:txBody>
      </p:sp>
      <p:sp>
        <p:nvSpPr>
          <p:cNvPr id="3" name="Content Placeholder 2">
            <a:extLst>
              <a:ext uri="{FF2B5EF4-FFF2-40B4-BE49-F238E27FC236}">
                <a16:creationId xmlns:a16="http://schemas.microsoft.com/office/drawing/2014/main" id="{A3BBC205-F9C8-2A51-0131-3CC33CA02099}"/>
              </a:ext>
            </a:extLst>
          </p:cNvPr>
          <p:cNvSpPr>
            <a:spLocks noGrp="1"/>
          </p:cNvSpPr>
          <p:nvPr>
            <p:ph idx="1"/>
          </p:nvPr>
        </p:nvSpPr>
        <p:spPr/>
        <p:txBody>
          <a:bodyPr/>
          <a:lstStyle/>
          <a:p>
            <a:pPr>
              <a:spcAft>
                <a:spcPts val="1050"/>
              </a:spcAft>
              <a:buNone/>
            </a:pPr>
            <a:r>
              <a:rPr lang="en-US" dirty="0">
                <a:solidFill>
                  <a:srgbClr val="05192D"/>
                </a:solidFill>
                <a:latin typeface="Studio-Feixen-Sans"/>
              </a:rPr>
              <a:t>Each sub-layer (masked self-attention, encoder-decoder attention, feed-forward network) is followed by a normalization step, and each also includes a residual connection around it.</a:t>
            </a:r>
          </a:p>
          <a:p>
            <a:endParaRPr lang="en-US" dirty="0"/>
          </a:p>
        </p:txBody>
      </p:sp>
    </p:spTree>
    <p:extLst>
      <p:ext uri="{BB962C8B-B14F-4D97-AF65-F5344CB8AC3E}">
        <p14:creationId xmlns:p14="http://schemas.microsoft.com/office/powerpoint/2010/main" val="41172237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639AE-FB29-A3D1-4D4C-6CAC6D870771}"/>
              </a:ext>
            </a:extLst>
          </p:cNvPr>
          <p:cNvSpPr>
            <a:spLocks noGrp="1"/>
          </p:cNvSpPr>
          <p:nvPr>
            <p:ph type="title"/>
          </p:nvPr>
        </p:nvSpPr>
        <p:spPr>
          <a:xfrm>
            <a:off x="540927" y="280931"/>
            <a:ext cx="10890929" cy="1097280"/>
          </a:xfrm>
        </p:spPr>
        <p:txBody>
          <a:bodyPr>
            <a:normAutofit fontScale="90000"/>
          </a:bodyPr>
          <a:lstStyle/>
          <a:p>
            <a:r>
              <a:rPr lang="en-US" dirty="0"/>
              <a:t>Output of the Decoder</a:t>
            </a:r>
            <a:br>
              <a:rPr lang="en-US" dirty="0"/>
            </a:br>
            <a:endParaRPr lang="en-US" dirty="0"/>
          </a:p>
        </p:txBody>
      </p:sp>
      <p:sp>
        <p:nvSpPr>
          <p:cNvPr id="3" name="Content Placeholder 2">
            <a:extLst>
              <a:ext uri="{FF2B5EF4-FFF2-40B4-BE49-F238E27FC236}">
                <a16:creationId xmlns:a16="http://schemas.microsoft.com/office/drawing/2014/main" id="{432BC1DD-540D-0546-AFAD-832DFAC4B637}"/>
              </a:ext>
            </a:extLst>
          </p:cNvPr>
          <p:cNvSpPr>
            <a:spLocks noGrp="1"/>
          </p:cNvSpPr>
          <p:nvPr>
            <p:ph idx="1"/>
          </p:nvPr>
        </p:nvSpPr>
        <p:spPr>
          <a:xfrm>
            <a:off x="640080" y="1378211"/>
            <a:ext cx="10890928" cy="4821421"/>
          </a:xfrm>
        </p:spPr>
        <p:txBody>
          <a:bodyPr>
            <a:normAutofit lnSpcReduction="10000"/>
          </a:bodyPr>
          <a:lstStyle/>
          <a:p>
            <a:r>
              <a:rPr lang="en-US" sz="2800" dirty="0"/>
              <a:t>The final layer's output is transformed into a predicted sequence, typically through a linear layer followed by a </a:t>
            </a:r>
            <a:r>
              <a:rPr lang="en-US" sz="2800" dirty="0" err="1"/>
              <a:t>softmax</a:t>
            </a:r>
            <a:r>
              <a:rPr lang="en-US" sz="2800" dirty="0"/>
              <a:t> to generate probabilities over the vocabulary.</a:t>
            </a:r>
          </a:p>
          <a:p>
            <a:r>
              <a:rPr lang="en-US" sz="2800" dirty="0"/>
              <a:t>The decoder, in its operational flow, incorporates the freshly generated output into its growing list of inputs, and then proceeds with the decoding process. This cycle repeats until the model predicts a specific token, signaling completion.</a:t>
            </a:r>
          </a:p>
          <a:p>
            <a:r>
              <a:rPr lang="en-US" sz="2800" dirty="0"/>
              <a:t>The token predicted with the highest probability is assigned as the concluding class, often represented by the end token.</a:t>
            </a:r>
          </a:p>
          <a:p>
            <a:endParaRPr lang="en-US" dirty="0"/>
          </a:p>
        </p:txBody>
      </p:sp>
    </p:spTree>
    <p:extLst>
      <p:ext uri="{BB962C8B-B14F-4D97-AF65-F5344CB8AC3E}">
        <p14:creationId xmlns:p14="http://schemas.microsoft.com/office/powerpoint/2010/main" val="36636892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1BC277-4B60-96F3-DE39-6409575B235A}"/>
              </a:ext>
            </a:extLst>
          </p:cNvPr>
          <p:cNvPicPr>
            <a:picLocks noChangeAspect="1"/>
          </p:cNvPicPr>
          <p:nvPr/>
        </p:nvPicPr>
        <p:blipFill>
          <a:blip r:embed="rId2"/>
          <a:stretch>
            <a:fillRect/>
          </a:stretch>
        </p:blipFill>
        <p:spPr>
          <a:xfrm>
            <a:off x="2273671" y="-119074"/>
            <a:ext cx="6661980" cy="6977073"/>
          </a:xfrm>
          <a:prstGeom prst="rect">
            <a:avLst/>
          </a:prstGeom>
        </p:spPr>
      </p:pic>
    </p:spTree>
    <p:extLst>
      <p:ext uri="{BB962C8B-B14F-4D97-AF65-F5344CB8AC3E}">
        <p14:creationId xmlns:p14="http://schemas.microsoft.com/office/powerpoint/2010/main" val="20634474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AAE066-ED5A-6B8A-669F-0ED3AE140F24}"/>
              </a:ext>
            </a:extLst>
          </p:cNvPr>
          <p:cNvPicPr>
            <a:picLocks noChangeAspect="1"/>
          </p:cNvPicPr>
          <p:nvPr/>
        </p:nvPicPr>
        <p:blipFill>
          <a:blip r:embed="rId2"/>
          <a:stretch>
            <a:fillRect/>
          </a:stretch>
        </p:blipFill>
        <p:spPr>
          <a:xfrm>
            <a:off x="980361" y="261495"/>
            <a:ext cx="10231278" cy="6335009"/>
          </a:xfrm>
          <a:prstGeom prst="rect">
            <a:avLst/>
          </a:prstGeom>
        </p:spPr>
      </p:pic>
    </p:spTree>
    <p:extLst>
      <p:ext uri="{BB962C8B-B14F-4D97-AF65-F5344CB8AC3E}">
        <p14:creationId xmlns:p14="http://schemas.microsoft.com/office/powerpoint/2010/main" val="183608699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2C6016-713A-8688-AA45-F71DF83CE97D}"/>
              </a:ext>
            </a:extLst>
          </p:cNvPr>
          <p:cNvSpPr>
            <a:spLocks noGrp="1"/>
          </p:cNvSpPr>
          <p:nvPr>
            <p:ph type="title"/>
          </p:nvPr>
        </p:nvSpPr>
        <p:spPr>
          <a:xfrm>
            <a:off x="640080" y="1302091"/>
            <a:ext cx="3291840" cy="2770216"/>
          </a:xfrm>
        </p:spPr>
        <p:txBody>
          <a:bodyPr vert="horz" lIns="91440" tIns="45720" rIns="91440" bIns="45720" rtlCol="0" anchor="t">
            <a:normAutofit/>
          </a:bodyPr>
          <a:lstStyle/>
          <a:p>
            <a:r>
              <a:rPr lang="en-US" sz="4400" dirty="0"/>
              <a:t>A complete Example</a:t>
            </a:r>
          </a:p>
        </p:txBody>
      </p:sp>
      <p:sp>
        <p:nvSpPr>
          <p:cNvPr id="3" name="Text Placeholder 2">
            <a:extLst>
              <a:ext uri="{FF2B5EF4-FFF2-40B4-BE49-F238E27FC236}">
                <a16:creationId xmlns:a16="http://schemas.microsoft.com/office/drawing/2014/main" id="{56F47391-E856-170E-1FE9-0800D44896C8}"/>
              </a:ext>
            </a:extLst>
          </p:cNvPr>
          <p:cNvSpPr>
            <a:spLocks noGrp="1"/>
          </p:cNvSpPr>
          <p:nvPr>
            <p:ph type="body" idx="1"/>
          </p:nvPr>
        </p:nvSpPr>
        <p:spPr>
          <a:xfrm>
            <a:off x="640080" y="4846904"/>
            <a:ext cx="3145535" cy="993821"/>
          </a:xfrm>
        </p:spPr>
        <p:txBody>
          <a:bodyPr vert="horz" lIns="91440" tIns="45720" rIns="91440" bIns="45720" rtlCol="0" anchor="t">
            <a:normAutofit/>
          </a:bodyPr>
          <a:lstStyle/>
          <a:p>
            <a:pPr>
              <a:lnSpc>
                <a:spcPct val="130000"/>
              </a:lnSpc>
            </a:pPr>
            <a:endParaRPr lang="en-US" sz="1800" b="1" cap="all" spc="300"/>
          </a:p>
        </p:txBody>
      </p:sp>
      <p:cxnSp>
        <p:nvCxnSpPr>
          <p:cNvPr id="14" name="Straight Connector 13">
            <a:extLst>
              <a:ext uri="{FF2B5EF4-FFF2-40B4-BE49-F238E27FC236}">
                <a16:creationId xmlns:a16="http://schemas.microsoft.com/office/drawing/2014/main" id="{59D7B6BE-A4E0-4483-BEC5-493AC3E5D2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4596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Graphic 6" descr="Pencil">
            <a:extLst>
              <a:ext uri="{FF2B5EF4-FFF2-40B4-BE49-F238E27FC236}">
                <a16:creationId xmlns:a16="http://schemas.microsoft.com/office/drawing/2014/main" id="{6E63B6A7-D765-3A15-3594-3A52869EC6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50408" y="966978"/>
            <a:ext cx="4873752" cy="4873752"/>
          </a:xfrm>
          <a:prstGeom prst="rect">
            <a:avLst/>
          </a:prstGeom>
        </p:spPr>
      </p:pic>
    </p:spTree>
    <p:extLst>
      <p:ext uri="{BB962C8B-B14F-4D97-AF65-F5344CB8AC3E}">
        <p14:creationId xmlns:p14="http://schemas.microsoft.com/office/powerpoint/2010/main" val="22900876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7DB16-4170-B17D-7C39-0991A0793704}"/>
              </a:ext>
            </a:extLst>
          </p:cNvPr>
          <p:cNvSpPr>
            <a:spLocks noGrp="1"/>
          </p:cNvSpPr>
          <p:nvPr>
            <p:ph type="title"/>
          </p:nvPr>
        </p:nvSpPr>
        <p:spPr>
          <a:xfrm>
            <a:off x="640079" y="388621"/>
            <a:ext cx="10890929" cy="1097280"/>
          </a:xfrm>
        </p:spPr>
        <p:txBody>
          <a:bodyPr>
            <a:normAutofit fontScale="90000"/>
          </a:bodyPr>
          <a:lstStyle/>
          <a:p>
            <a:r>
              <a:rPr lang="en-US" dirty="0"/>
              <a:t>Embedding</a:t>
            </a:r>
            <a:br>
              <a:rPr lang="en-US" dirty="0"/>
            </a:br>
            <a:endParaRPr lang="en-US" dirty="0"/>
          </a:p>
        </p:txBody>
      </p:sp>
      <p:sp>
        <p:nvSpPr>
          <p:cNvPr id="3" name="Content Placeholder 2">
            <a:extLst>
              <a:ext uri="{FF2B5EF4-FFF2-40B4-BE49-F238E27FC236}">
                <a16:creationId xmlns:a16="http://schemas.microsoft.com/office/drawing/2014/main" id="{10A53639-AF04-29A4-C71B-7A9EC2CB5D82}"/>
              </a:ext>
            </a:extLst>
          </p:cNvPr>
          <p:cNvSpPr>
            <a:spLocks noGrp="1"/>
          </p:cNvSpPr>
          <p:nvPr>
            <p:ph idx="1"/>
          </p:nvPr>
        </p:nvSpPr>
        <p:spPr>
          <a:xfrm>
            <a:off x="788670" y="1341882"/>
            <a:ext cx="10890928" cy="3566160"/>
          </a:xfrm>
        </p:spPr>
        <p:txBody>
          <a:bodyPr/>
          <a:lstStyle/>
          <a:p>
            <a:r>
              <a:rPr lang="en-US" dirty="0"/>
              <a:t>Once the input has been tokenized, it’s time to turn words into numbers. For this, we use an embedding. </a:t>
            </a:r>
          </a:p>
        </p:txBody>
      </p:sp>
      <p:pic>
        <p:nvPicPr>
          <p:cNvPr id="5" name="Picture 4">
            <a:extLst>
              <a:ext uri="{FF2B5EF4-FFF2-40B4-BE49-F238E27FC236}">
                <a16:creationId xmlns:a16="http://schemas.microsoft.com/office/drawing/2014/main" id="{B96F6315-90E2-6435-672A-113B406989B1}"/>
              </a:ext>
            </a:extLst>
          </p:cNvPr>
          <p:cNvPicPr>
            <a:picLocks noChangeAspect="1"/>
          </p:cNvPicPr>
          <p:nvPr/>
        </p:nvPicPr>
        <p:blipFill>
          <a:blip r:embed="rId2"/>
          <a:stretch>
            <a:fillRect/>
          </a:stretch>
        </p:blipFill>
        <p:spPr>
          <a:xfrm>
            <a:off x="1332230" y="2439162"/>
            <a:ext cx="9121140" cy="3223871"/>
          </a:xfrm>
          <a:prstGeom prst="rect">
            <a:avLst/>
          </a:prstGeom>
        </p:spPr>
      </p:pic>
    </p:spTree>
    <p:extLst>
      <p:ext uri="{BB962C8B-B14F-4D97-AF65-F5344CB8AC3E}">
        <p14:creationId xmlns:p14="http://schemas.microsoft.com/office/powerpoint/2010/main" val="7077650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8BD4C-03D0-FC70-F309-6A13859B8999}"/>
              </a:ext>
            </a:extLst>
          </p:cNvPr>
          <p:cNvSpPr>
            <a:spLocks noGrp="1"/>
          </p:cNvSpPr>
          <p:nvPr>
            <p:ph type="title"/>
          </p:nvPr>
        </p:nvSpPr>
        <p:spPr>
          <a:xfrm>
            <a:off x="640079" y="400051"/>
            <a:ext cx="10890929" cy="1097280"/>
          </a:xfrm>
        </p:spPr>
        <p:txBody>
          <a:bodyPr>
            <a:normAutofit fontScale="90000"/>
          </a:bodyPr>
          <a:lstStyle/>
          <a:p>
            <a:r>
              <a:rPr lang="en-US" dirty="0"/>
              <a:t>Positional encoding</a:t>
            </a:r>
            <a:br>
              <a:rPr lang="en-US" dirty="0"/>
            </a:br>
            <a:endParaRPr lang="en-US" dirty="0"/>
          </a:p>
        </p:txBody>
      </p:sp>
      <p:sp>
        <p:nvSpPr>
          <p:cNvPr id="3" name="Content Placeholder 2">
            <a:extLst>
              <a:ext uri="{FF2B5EF4-FFF2-40B4-BE49-F238E27FC236}">
                <a16:creationId xmlns:a16="http://schemas.microsoft.com/office/drawing/2014/main" id="{549C7283-1450-47C9-6531-DDF159025BB4}"/>
              </a:ext>
            </a:extLst>
          </p:cNvPr>
          <p:cNvSpPr>
            <a:spLocks noGrp="1"/>
          </p:cNvSpPr>
          <p:nvPr>
            <p:ph idx="1"/>
          </p:nvPr>
        </p:nvSpPr>
        <p:spPr>
          <a:xfrm>
            <a:off x="640080" y="1234440"/>
            <a:ext cx="10890928" cy="4965192"/>
          </a:xfrm>
        </p:spPr>
        <p:txBody>
          <a:bodyPr>
            <a:normAutofit/>
          </a:bodyPr>
          <a:lstStyle/>
          <a:p>
            <a:r>
              <a:rPr lang="en-US" sz="2800" dirty="0"/>
              <a:t>Once we have the vectors corresponding to each of the tokens in the sentence, the next step is to turn all these into one vector to process. The most common way to turn a bunch of vectors into one vector is to add them, </a:t>
            </a:r>
            <a:r>
              <a:rPr lang="en-US" sz="2800" dirty="0" err="1"/>
              <a:t>componentwise</a:t>
            </a:r>
            <a:r>
              <a:rPr lang="en-US" sz="2800" dirty="0"/>
              <a:t>. That means, we add each coordinate separately. For example, if the vectors (of length 2) are [1,2], and [3,4], their corresponding sum is [1+3, 2+4], which equals [4, 6]. </a:t>
            </a:r>
          </a:p>
        </p:txBody>
      </p:sp>
    </p:spTree>
    <p:extLst>
      <p:ext uri="{BB962C8B-B14F-4D97-AF65-F5344CB8AC3E}">
        <p14:creationId xmlns:p14="http://schemas.microsoft.com/office/powerpoint/2010/main" val="2826999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D9899-2209-E1B2-A4CE-132901F41A56}"/>
              </a:ext>
            </a:extLst>
          </p:cNvPr>
          <p:cNvSpPr>
            <a:spLocks noGrp="1"/>
          </p:cNvSpPr>
          <p:nvPr>
            <p:ph type="title"/>
          </p:nvPr>
        </p:nvSpPr>
        <p:spPr/>
        <p:txBody>
          <a:bodyPr/>
          <a:lstStyle/>
          <a:p>
            <a:r>
              <a:rPr lang="en-US" dirty="0"/>
              <a:t>Transformer</a:t>
            </a:r>
          </a:p>
        </p:txBody>
      </p:sp>
      <p:pic>
        <p:nvPicPr>
          <p:cNvPr id="6" name="Image 28">
            <a:extLst>
              <a:ext uri="{FF2B5EF4-FFF2-40B4-BE49-F238E27FC236}">
                <a16:creationId xmlns:a16="http://schemas.microsoft.com/office/drawing/2014/main" id="{78D43CED-6D7D-181E-A186-1E2999509974}"/>
              </a:ext>
            </a:extLst>
          </p:cNvPr>
          <p:cNvPicPr>
            <a:picLocks/>
          </p:cNvPicPr>
          <p:nvPr/>
        </p:nvPicPr>
        <p:blipFill>
          <a:blip r:embed="rId2" cstate="print"/>
          <a:stretch>
            <a:fillRect/>
          </a:stretch>
        </p:blipFill>
        <p:spPr>
          <a:xfrm>
            <a:off x="5145087" y="605948"/>
            <a:ext cx="6193473" cy="5646103"/>
          </a:xfrm>
          <a:prstGeom prst="rect">
            <a:avLst/>
          </a:prstGeom>
        </p:spPr>
      </p:pic>
    </p:spTree>
    <p:extLst>
      <p:ext uri="{BB962C8B-B14F-4D97-AF65-F5344CB8AC3E}">
        <p14:creationId xmlns:p14="http://schemas.microsoft.com/office/powerpoint/2010/main" val="11911101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0A76F5-FBD9-5135-B3E6-5AFD5E7884C1}"/>
              </a:ext>
            </a:extLst>
          </p:cNvPr>
          <p:cNvPicPr>
            <a:picLocks noChangeAspect="1"/>
          </p:cNvPicPr>
          <p:nvPr/>
        </p:nvPicPr>
        <p:blipFill>
          <a:blip r:embed="rId2"/>
          <a:stretch>
            <a:fillRect/>
          </a:stretch>
        </p:blipFill>
        <p:spPr>
          <a:xfrm>
            <a:off x="846992" y="1580892"/>
            <a:ext cx="10498015" cy="3696216"/>
          </a:xfrm>
          <a:prstGeom prst="rect">
            <a:avLst/>
          </a:prstGeom>
        </p:spPr>
      </p:pic>
    </p:spTree>
    <p:extLst>
      <p:ext uri="{BB962C8B-B14F-4D97-AF65-F5344CB8AC3E}">
        <p14:creationId xmlns:p14="http://schemas.microsoft.com/office/powerpoint/2010/main" val="14989408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236CC-A8F8-48DA-C57C-A9D6D00C944E}"/>
              </a:ext>
            </a:extLst>
          </p:cNvPr>
          <p:cNvSpPr>
            <a:spLocks noGrp="1"/>
          </p:cNvSpPr>
          <p:nvPr>
            <p:ph type="title"/>
          </p:nvPr>
        </p:nvSpPr>
        <p:spPr>
          <a:xfrm>
            <a:off x="502919" y="377191"/>
            <a:ext cx="10890929" cy="1097280"/>
          </a:xfrm>
        </p:spPr>
        <p:txBody>
          <a:bodyPr>
            <a:normAutofit fontScale="90000"/>
          </a:bodyPr>
          <a:lstStyle/>
          <a:p>
            <a:r>
              <a:rPr lang="en-US" dirty="0"/>
              <a:t>Transformer block</a:t>
            </a:r>
            <a:br>
              <a:rPr lang="en-US" dirty="0"/>
            </a:br>
            <a:endParaRPr lang="en-US" dirty="0"/>
          </a:p>
        </p:txBody>
      </p:sp>
      <p:sp>
        <p:nvSpPr>
          <p:cNvPr id="3" name="Content Placeholder 2">
            <a:extLst>
              <a:ext uri="{FF2B5EF4-FFF2-40B4-BE49-F238E27FC236}">
                <a16:creationId xmlns:a16="http://schemas.microsoft.com/office/drawing/2014/main" id="{21D2FA1F-2C2D-B6AA-5076-9CA95E907C96}"/>
              </a:ext>
            </a:extLst>
          </p:cNvPr>
          <p:cNvSpPr>
            <a:spLocks noGrp="1"/>
          </p:cNvSpPr>
          <p:nvPr>
            <p:ph idx="1"/>
          </p:nvPr>
        </p:nvSpPr>
        <p:spPr>
          <a:xfrm>
            <a:off x="502920" y="1234325"/>
            <a:ext cx="10890928" cy="4725161"/>
          </a:xfrm>
        </p:spPr>
        <p:txBody>
          <a:bodyPr>
            <a:normAutofit/>
          </a:bodyPr>
          <a:lstStyle/>
          <a:p>
            <a:pPr marL="0" indent="0">
              <a:buNone/>
            </a:pPr>
            <a:r>
              <a:rPr lang="en-US" sz="2800" dirty="0"/>
              <a:t>Let’s recap what we have so far. The words come in and get turned into tokens (tokenization), tokenized words are turned into numbers (embeddings), then order gets taken into account (positional encoding). This gives us a vector for every token that we input to the model. Now, the next step is to predict the next word in this sentence. This is done with a really </a:t>
            </a:r>
            <a:r>
              <a:rPr lang="en-US" sz="2800" dirty="0" err="1"/>
              <a:t>really</a:t>
            </a:r>
            <a:r>
              <a:rPr lang="en-US" sz="2800" dirty="0"/>
              <a:t> large neural network, which is trained precisely with that goal, to predict the next word in a sentence.</a:t>
            </a:r>
          </a:p>
        </p:txBody>
      </p:sp>
    </p:spTree>
    <p:extLst>
      <p:ext uri="{BB962C8B-B14F-4D97-AF65-F5344CB8AC3E}">
        <p14:creationId xmlns:p14="http://schemas.microsoft.com/office/powerpoint/2010/main" val="27049837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B64870-DB3D-4816-78E1-ACBFB14209F2}"/>
              </a:ext>
            </a:extLst>
          </p:cNvPr>
          <p:cNvSpPr>
            <a:spLocks noGrp="1"/>
          </p:cNvSpPr>
          <p:nvPr>
            <p:ph idx="1"/>
          </p:nvPr>
        </p:nvSpPr>
        <p:spPr>
          <a:xfrm>
            <a:off x="650536" y="621792"/>
            <a:ext cx="10890928" cy="3092958"/>
          </a:xfrm>
        </p:spPr>
        <p:txBody>
          <a:bodyPr/>
          <a:lstStyle/>
          <a:p>
            <a:r>
              <a:rPr lang="en-US" dirty="0"/>
              <a:t>The attention component is added at every block of the feedforward network. Therefore, if you imagine a large feedforward neural network whose goal is to predict the next word, formed by several blocks of smaller neural networks, an attention component is added to each one of these blocks. Each component of the transformer, called a transformer block, is then formed by two main components:</a:t>
            </a:r>
          </a:p>
          <a:p>
            <a:r>
              <a:rPr lang="en-US" dirty="0"/>
              <a:t>The attention component.</a:t>
            </a:r>
          </a:p>
          <a:p>
            <a:r>
              <a:rPr lang="en-US" dirty="0"/>
              <a:t>The feedforward component.</a:t>
            </a:r>
          </a:p>
        </p:txBody>
      </p:sp>
      <p:pic>
        <p:nvPicPr>
          <p:cNvPr id="5" name="Picture 4">
            <a:extLst>
              <a:ext uri="{FF2B5EF4-FFF2-40B4-BE49-F238E27FC236}">
                <a16:creationId xmlns:a16="http://schemas.microsoft.com/office/drawing/2014/main" id="{6DD9301A-E522-A476-05FC-6959FC317DB0}"/>
              </a:ext>
            </a:extLst>
          </p:cNvPr>
          <p:cNvPicPr>
            <a:picLocks noChangeAspect="1"/>
          </p:cNvPicPr>
          <p:nvPr/>
        </p:nvPicPr>
        <p:blipFill>
          <a:blip r:embed="rId2"/>
          <a:stretch>
            <a:fillRect/>
          </a:stretch>
        </p:blipFill>
        <p:spPr>
          <a:xfrm>
            <a:off x="1485900" y="3714750"/>
            <a:ext cx="8794206" cy="3028042"/>
          </a:xfrm>
          <a:prstGeom prst="rect">
            <a:avLst/>
          </a:prstGeom>
        </p:spPr>
      </p:pic>
    </p:spTree>
    <p:extLst>
      <p:ext uri="{BB962C8B-B14F-4D97-AF65-F5344CB8AC3E}">
        <p14:creationId xmlns:p14="http://schemas.microsoft.com/office/powerpoint/2010/main" val="39791086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F2C74-5360-B281-D1AB-FDB901DC1BE9}"/>
              </a:ext>
            </a:extLst>
          </p:cNvPr>
          <p:cNvSpPr>
            <a:spLocks noGrp="1"/>
          </p:cNvSpPr>
          <p:nvPr>
            <p:ph type="title"/>
          </p:nvPr>
        </p:nvSpPr>
        <p:spPr>
          <a:xfrm>
            <a:off x="548639" y="285751"/>
            <a:ext cx="10890929" cy="1097280"/>
          </a:xfrm>
        </p:spPr>
        <p:txBody>
          <a:bodyPr>
            <a:normAutofit fontScale="90000"/>
          </a:bodyPr>
          <a:lstStyle/>
          <a:p>
            <a:r>
              <a:rPr lang="en-US" dirty="0"/>
              <a:t>Attention</a:t>
            </a:r>
            <a:br>
              <a:rPr lang="en-US" dirty="0"/>
            </a:br>
            <a:endParaRPr lang="en-US" dirty="0"/>
          </a:p>
        </p:txBody>
      </p:sp>
      <p:sp>
        <p:nvSpPr>
          <p:cNvPr id="3" name="Content Placeholder 2">
            <a:extLst>
              <a:ext uri="{FF2B5EF4-FFF2-40B4-BE49-F238E27FC236}">
                <a16:creationId xmlns:a16="http://schemas.microsoft.com/office/drawing/2014/main" id="{093032A1-9D6A-29E1-C9F0-BE86785190D9}"/>
              </a:ext>
            </a:extLst>
          </p:cNvPr>
          <p:cNvSpPr>
            <a:spLocks noGrp="1"/>
          </p:cNvSpPr>
          <p:nvPr>
            <p:ph idx="1"/>
          </p:nvPr>
        </p:nvSpPr>
        <p:spPr>
          <a:xfrm>
            <a:off x="640080" y="1245870"/>
            <a:ext cx="10890928" cy="4953762"/>
          </a:xfrm>
        </p:spPr>
        <p:txBody>
          <a:bodyPr>
            <a:normAutofit lnSpcReduction="10000"/>
          </a:bodyPr>
          <a:lstStyle/>
          <a:p>
            <a:pPr marL="0" indent="0">
              <a:buNone/>
            </a:pPr>
            <a:r>
              <a:rPr lang="en-US" dirty="0"/>
              <a:t>The next step is attention. As you learned attention mechanism deals with a very important problem: the problem of context. Sometimes, as you know, the same word can be used with different meanings. </a:t>
            </a:r>
          </a:p>
          <a:p>
            <a:pPr marL="0" indent="0">
              <a:buNone/>
            </a:pPr>
            <a:r>
              <a:rPr lang="en-US" dirty="0"/>
              <a:t>Attention is a very useful technique that helps language models understand the context. In order to understand how attention works, consider the following two sentences:</a:t>
            </a:r>
          </a:p>
          <a:p>
            <a:r>
              <a:rPr lang="en-US" dirty="0"/>
              <a:t>Sentence 1: The bank of the river.</a:t>
            </a:r>
          </a:p>
          <a:p>
            <a:r>
              <a:rPr lang="en-US" dirty="0"/>
              <a:t>Sentence 2: Money in the bank.</a:t>
            </a:r>
          </a:p>
          <a:p>
            <a:pPr marL="0" indent="0">
              <a:buNone/>
            </a:pPr>
            <a:r>
              <a:rPr lang="en-US" dirty="0"/>
              <a:t>The word ‘bank’ appears in both, but with different definitions. The computer has no idea of this, so we need to somehow inject that knowledge into it. What can help us? Well, it seems that the other words in the sentence can come to our rescue. For the first sentence, the words ‘the’, and ‘of’ do us no good. But the word ‘river’ is the one that is letting us know that we’re talking about the land at the side of the river. Similarly, in sentence 2, the word ‘money’ is the one that is helping us understand that the word ‘bank’ is now referring to the institution that holds money.</a:t>
            </a:r>
          </a:p>
        </p:txBody>
      </p:sp>
    </p:spTree>
    <p:extLst>
      <p:ext uri="{BB962C8B-B14F-4D97-AF65-F5344CB8AC3E}">
        <p14:creationId xmlns:p14="http://schemas.microsoft.com/office/powerpoint/2010/main" val="36869848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FAAA99-B51E-4C19-2115-766C29E965C2}"/>
              </a:ext>
            </a:extLst>
          </p:cNvPr>
          <p:cNvPicPr>
            <a:picLocks noChangeAspect="1"/>
          </p:cNvPicPr>
          <p:nvPr/>
        </p:nvPicPr>
        <p:blipFill>
          <a:blip r:embed="rId2"/>
          <a:stretch>
            <a:fillRect/>
          </a:stretch>
        </p:blipFill>
        <p:spPr>
          <a:xfrm>
            <a:off x="820341" y="85497"/>
            <a:ext cx="10231278" cy="3258005"/>
          </a:xfrm>
          <a:prstGeom prst="rect">
            <a:avLst/>
          </a:prstGeom>
        </p:spPr>
      </p:pic>
      <p:sp>
        <p:nvSpPr>
          <p:cNvPr id="5" name="TextBox 4">
            <a:extLst>
              <a:ext uri="{FF2B5EF4-FFF2-40B4-BE49-F238E27FC236}">
                <a16:creationId xmlns:a16="http://schemas.microsoft.com/office/drawing/2014/main" id="{06932E2E-7596-1DFF-1E8F-4B953D8834C1}"/>
              </a:ext>
            </a:extLst>
          </p:cNvPr>
          <p:cNvSpPr txBox="1"/>
          <p:nvPr/>
        </p:nvSpPr>
        <p:spPr>
          <a:xfrm>
            <a:off x="1151572" y="3429000"/>
            <a:ext cx="10324148" cy="2846292"/>
          </a:xfrm>
          <a:prstGeom prst="rect">
            <a:avLst/>
          </a:prstGeom>
          <a:noFill/>
        </p:spPr>
        <p:txBody>
          <a:bodyPr wrap="square">
            <a:spAutoFit/>
          </a:bodyPr>
          <a:lstStyle/>
          <a:p>
            <a:pPr algn="l">
              <a:lnSpc>
                <a:spcPts val="2400"/>
              </a:lnSpc>
              <a:buNone/>
            </a:pPr>
            <a:r>
              <a:rPr lang="en-US" b="0" i="0" dirty="0">
                <a:solidFill>
                  <a:srgbClr val="242424"/>
                </a:solidFill>
                <a:effectLst/>
                <a:latin typeface="source-serif-pro"/>
              </a:rPr>
              <a:t>In short, what attention does is it moves the words in a sentence (or piece of text) closer in the word embedding. In that way, the word “bank” in the sentence “Money in the bank” will be moved closer to the word “money”. Equivalently, in the sentence “The bank of the river”, the word “bank” will be moved closer to the word “river”. That way, the modified word “bank” in each of the two sentences will carry some of the information of the neighboring words, adding context to it.</a:t>
            </a:r>
          </a:p>
          <a:p>
            <a:pPr algn="l">
              <a:lnSpc>
                <a:spcPts val="2400"/>
              </a:lnSpc>
              <a:buNone/>
            </a:pPr>
            <a:r>
              <a:rPr lang="en-US" b="0" i="0" dirty="0">
                <a:solidFill>
                  <a:srgbClr val="242424"/>
                </a:solidFill>
                <a:effectLst/>
                <a:latin typeface="source-serif-pro"/>
              </a:rPr>
              <a:t>The attention step used in transformer models is actually much more powerful, and it’s called multi-head attention. In multi-head attention, several different embeddings are used to modify the vectors and add context to them. Multi-head attention has helped language models reach much higher levels of efficacy when processing and generating text.</a:t>
            </a:r>
          </a:p>
        </p:txBody>
      </p:sp>
    </p:spTree>
    <p:extLst>
      <p:ext uri="{BB962C8B-B14F-4D97-AF65-F5344CB8AC3E}">
        <p14:creationId xmlns:p14="http://schemas.microsoft.com/office/powerpoint/2010/main" val="32173177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B494F-67D6-A739-B008-3AE195097A0B}"/>
              </a:ext>
            </a:extLst>
          </p:cNvPr>
          <p:cNvSpPr>
            <a:spLocks noGrp="1"/>
          </p:cNvSpPr>
          <p:nvPr>
            <p:ph type="title"/>
          </p:nvPr>
        </p:nvSpPr>
        <p:spPr/>
        <p:txBody>
          <a:bodyPr>
            <a:normAutofit fontScale="90000"/>
          </a:bodyPr>
          <a:lstStyle/>
          <a:p>
            <a:r>
              <a:rPr lang="en-US" dirty="0"/>
              <a:t>The </a:t>
            </a:r>
            <a:r>
              <a:rPr lang="en-US" dirty="0" err="1"/>
              <a:t>Softmax</a:t>
            </a:r>
            <a:r>
              <a:rPr lang="en-US" dirty="0"/>
              <a:t> Layer</a:t>
            </a:r>
            <a:br>
              <a:rPr lang="en-US" dirty="0"/>
            </a:br>
            <a:endParaRPr lang="en-US" dirty="0"/>
          </a:p>
        </p:txBody>
      </p:sp>
      <p:sp>
        <p:nvSpPr>
          <p:cNvPr id="3" name="Content Placeholder 2">
            <a:extLst>
              <a:ext uri="{FF2B5EF4-FFF2-40B4-BE49-F238E27FC236}">
                <a16:creationId xmlns:a16="http://schemas.microsoft.com/office/drawing/2014/main" id="{55BB6ABC-602F-B68E-1AE3-8BE9A1AB4F47}"/>
              </a:ext>
            </a:extLst>
          </p:cNvPr>
          <p:cNvSpPr>
            <a:spLocks noGrp="1"/>
          </p:cNvSpPr>
          <p:nvPr>
            <p:ph idx="1"/>
          </p:nvPr>
        </p:nvSpPr>
        <p:spPr/>
        <p:txBody>
          <a:bodyPr>
            <a:normAutofit fontScale="92500"/>
          </a:bodyPr>
          <a:lstStyle/>
          <a:p>
            <a:r>
              <a:rPr lang="en-US" dirty="0"/>
              <a:t>Now that you know that a transformer is formed by many layers of transformer blocks, each containing an attention and a feedforward layer, you can think of it as a large neural network that predicts the next word in a sentence. The transformer outputs scores for all the words, where the highest scores are given to the words that are most likely to be next in the sentence.</a:t>
            </a:r>
          </a:p>
          <a:p>
            <a:r>
              <a:rPr lang="en-US" dirty="0"/>
              <a:t>The last step of a transformer is a </a:t>
            </a:r>
            <a:r>
              <a:rPr lang="en-US" dirty="0" err="1"/>
              <a:t>softmax</a:t>
            </a:r>
            <a:r>
              <a:rPr lang="en-US" dirty="0"/>
              <a:t> layer, which turns these scores into probabilities (that add to 1), where the highest scores correspond to the highest probabilities. Then, we can sample out of these probabilities for the next word. In the example below, the transformer gives the highest probability of 0.5 to “Once”, and probabilities of 0.3 and 0.2 to “Somewhere” and “There”. Once we sample, the word “once” is selected, and that’s the output of the transformer.</a:t>
            </a:r>
          </a:p>
          <a:p>
            <a:endParaRPr lang="en-US" dirty="0"/>
          </a:p>
        </p:txBody>
      </p:sp>
    </p:spTree>
    <p:extLst>
      <p:ext uri="{BB962C8B-B14F-4D97-AF65-F5344CB8AC3E}">
        <p14:creationId xmlns:p14="http://schemas.microsoft.com/office/powerpoint/2010/main" val="39632951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4FA854-1C40-5F2F-4FEB-2A7A709BFBEA}"/>
              </a:ext>
            </a:extLst>
          </p:cNvPr>
          <p:cNvPicPr>
            <a:picLocks noChangeAspect="1"/>
          </p:cNvPicPr>
          <p:nvPr/>
        </p:nvPicPr>
        <p:blipFill>
          <a:blip r:embed="rId2"/>
          <a:stretch>
            <a:fillRect/>
          </a:stretch>
        </p:blipFill>
        <p:spPr>
          <a:xfrm>
            <a:off x="1013703" y="633022"/>
            <a:ext cx="10164594" cy="5591955"/>
          </a:xfrm>
          <a:prstGeom prst="rect">
            <a:avLst/>
          </a:prstGeom>
        </p:spPr>
      </p:pic>
    </p:spTree>
    <p:extLst>
      <p:ext uri="{BB962C8B-B14F-4D97-AF65-F5344CB8AC3E}">
        <p14:creationId xmlns:p14="http://schemas.microsoft.com/office/powerpoint/2010/main" val="39373960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EDED1-C552-F703-4F1C-28885586D041}"/>
              </a:ext>
            </a:extLst>
          </p:cNvPr>
          <p:cNvSpPr>
            <a:spLocks noGrp="1"/>
          </p:cNvSpPr>
          <p:nvPr>
            <p:ph type="title"/>
          </p:nvPr>
        </p:nvSpPr>
        <p:spPr>
          <a:xfrm>
            <a:off x="560069" y="354331"/>
            <a:ext cx="10890929" cy="1097280"/>
          </a:xfrm>
        </p:spPr>
        <p:txBody>
          <a:bodyPr>
            <a:normAutofit fontScale="90000"/>
          </a:bodyPr>
          <a:lstStyle/>
          <a:p>
            <a:r>
              <a:rPr lang="en-US" dirty="0"/>
              <a:t>Post Training</a:t>
            </a:r>
            <a:br>
              <a:rPr lang="en-US" dirty="0"/>
            </a:br>
            <a:endParaRPr lang="en-US" dirty="0"/>
          </a:p>
        </p:txBody>
      </p:sp>
      <p:sp>
        <p:nvSpPr>
          <p:cNvPr id="3" name="Content Placeholder 2">
            <a:extLst>
              <a:ext uri="{FF2B5EF4-FFF2-40B4-BE49-F238E27FC236}">
                <a16:creationId xmlns:a16="http://schemas.microsoft.com/office/drawing/2014/main" id="{A3EA2D89-F06B-466B-83FA-37B7D43F0D32}"/>
              </a:ext>
            </a:extLst>
          </p:cNvPr>
          <p:cNvSpPr>
            <a:spLocks noGrp="1"/>
          </p:cNvSpPr>
          <p:nvPr>
            <p:ph idx="1"/>
          </p:nvPr>
        </p:nvSpPr>
        <p:spPr>
          <a:xfrm>
            <a:off x="640080" y="1325880"/>
            <a:ext cx="10890928" cy="4873752"/>
          </a:xfrm>
        </p:spPr>
        <p:txBody>
          <a:bodyPr>
            <a:normAutofit fontScale="85000" lnSpcReduction="20000"/>
          </a:bodyPr>
          <a:lstStyle/>
          <a:p>
            <a:r>
              <a:rPr lang="en-US" dirty="0"/>
              <a:t>Now that you know how transformers work, we still have a bit of work to do. Imagine the following: You ask the transformer “What is the capital of Algeria?”. We would love for it to answer “Algiers”, and move on. However, the transformer is trained on the entire internet. The internet is a big place, and it’s not necessarily the best question/answer repository. Many pages, for example, would have long lists of questions without answers. In this case, the next sentence after “What is the capital of Algeria?” could be another question, such as “What is the population of Algeria?”, or “What is the capital of Burkina Faso?”. The transformer is not a human who thinks about their responses, it simply mimics what it sees on the internet (or any dataset that has been provided). So how do we get the transformer to answer questions?</a:t>
            </a:r>
          </a:p>
          <a:p>
            <a:r>
              <a:rPr lang="en-US" dirty="0"/>
              <a:t>The answer is post-training. In the same way that you would teach a person to do certain tasks, you can get a transformer to perform tasks. Once a transformer is trained on the entire internet, then it is trained again on a large dataset which corresponds to lots of questions and their respective answers. Transformers (like humans), have a bias towards the last things they’ve learned, so post-training has proven a very useful step to help transformers succeed at the tasks they are asked to.</a:t>
            </a:r>
          </a:p>
          <a:p>
            <a:r>
              <a:rPr lang="en-US" dirty="0"/>
              <a:t>Post-training also helps with many other tasks. For example, one can post-train a transformer with large datasets of conversations, in order to help it perform well as a chatbot, or to help us write stories, poems, or even code.</a:t>
            </a:r>
          </a:p>
          <a:p>
            <a:endParaRPr lang="en-US" dirty="0"/>
          </a:p>
        </p:txBody>
      </p:sp>
    </p:spTree>
    <p:extLst>
      <p:ext uri="{BB962C8B-B14F-4D97-AF65-F5344CB8AC3E}">
        <p14:creationId xmlns:p14="http://schemas.microsoft.com/office/powerpoint/2010/main" val="273868542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14A0-4607-0D3E-54B4-F4B2A1E60E68}"/>
              </a:ext>
            </a:extLst>
          </p:cNvPr>
          <p:cNvSpPr>
            <a:spLocks noGrp="1"/>
          </p:cNvSpPr>
          <p:nvPr>
            <p:ph type="title"/>
          </p:nvPr>
        </p:nvSpPr>
        <p:spPr>
          <a:xfrm>
            <a:off x="640079" y="203813"/>
            <a:ext cx="10890929" cy="1097280"/>
          </a:xfrm>
        </p:spPr>
        <p:txBody>
          <a:bodyPr>
            <a:normAutofit fontScale="90000"/>
          </a:bodyPr>
          <a:lstStyle/>
          <a:p>
            <a:r>
              <a:rPr lang="en-US" dirty="0"/>
              <a:t>Building the Transformer Model with </a:t>
            </a:r>
            <a:r>
              <a:rPr lang="en-US" dirty="0" err="1"/>
              <a:t>PyTorch</a:t>
            </a:r>
            <a:br>
              <a:rPr lang="en-US" dirty="0"/>
            </a:br>
            <a:endParaRPr lang="en-US" dirty="0"/>
          </a:p>
        </p:txBody>
      </p:sp>
      <p:sp>
        <p:nvSpPr>
          <p:cNvPr id="3" name="Content Placeholder 2">
            <a:extLst>
              <a:ext uri="{FF2B5EF4-FFF2-40B4-BE49-F238E27FC236}">
                <a16:creationId xmlns:a16="http://schemas.microsoft.com/office/drawing/2014/main" id="{0ED5D802-BDE5-0AD0-830E-0520A4530632}"/>
              </a:ext>
            </a:extLst>
          </p:cNvPr>
          <p:cNvSpPr>
            <a:spLocks noGrp="1"/>
          </p:cNvSpPr>
          <p:nvPr>
            <p:ph idx="1"/>
          </p:nvPr>
        </p:nvSpPr>
        <p:spPr>
          <a:xfrm>
            <a:off x="640080" y="1597446"/>
            <a:ext cx="10890928" cy="4602186"/>
          </a:xfrm>
        </p:spPr>
        <p:txBody>
          <a:bodyPr>
            <a:normAutofit/>
          </a:bodyPr>
          <a:lstStyle/>
          <a:p>
            <a:r>
              <a:rPr lang="en-US" dirty="0"/>
              <a:t>Importing the libraries and modules.</a:t>
            </a:r>
          </a:p>
          <a:p>
            <a:r>
              <a:rPr lang="en-US" dirty="0"/>
              <a:t>Defining the basic building blocks: Multi-head Attention, Position-Wise Feed-Forward Networks, Positional Encoding.</a:t>
            </a:r>
          </a:p>
          <a:p>
            <a:r>
              <a:rPr lang="en-US" dirty="0"/>
              <a:t>Building the Encoder block.</a:t>
            </a:r>
          </a:p>
          <a:p>
            <a:r>
              <a:rPr lang="en-US" dirty="0"/>
              <a:t>Building the Decoder block.</a:t>
            </a:r>
          </a:p>
          <a:p>
            <a:r>
              <a:rPr lang="en-US" dirty="0"/>
              <a:t>Combining the Encoder and Decoder layers to create the complete Transformer network.</a:t>
            </a:r>
          </a:p>
          <a:p>
            <a:pPr marL="0" indent="0">
              <a:buNone/>
            </a:pPr>
            <a:r>
              <a:rPr lang="en-US" dirty="0">
                <a:hlinkClick r:id="rId3"/>
              </a:rPr>
              <a:t>https://colab.research.google.com/drive/17l4hJ5Scj4UJEKfynHI_Fvs9G0W7vslv?authuser=7#scrollTo=717GV2xJL8Kz</a:t>
            </a:r>
            <a:endParaRPr lang="en-US" dirty="0"/>
          </a:p>
          <a:p>
            <a:pPr marL="0" indent="0">
              <a:buNone/>
            </a:pPr>
            <a:r>
              <a:rPr lang="en-US" dirty="0"/>
              <a:t>Building the Transformer Model with </a:t>
            </a:r>
            <a:r>
              <a:rPr lang="en-US" dirty="0" err="1"/>
              <a:t>PyTorch.ipynb</a:t>
            </a:r>
            <a:endParaRPr lang="en-US" dirty="0"/>
          </a:p>
          <a:p>
            <a:pPr marL="0" indent="0">
              <a:buNone/>
            </a:pPr>
            <a:endParaRPr lang="en-US" dirty="0"/>
          </a:p>
          <a:p>
            <a:endParaRPr lang="en-US" dirty="0"/>
          </a:p>
        </p:txBody>
      </p:sp>
    </p:spTree>
    <p:extLst>
      <p:ext uri="{BB962C8B-B14F-4D97-AF65-F5344CB8AC3E}">
        <p14:creationId xmlns:p14="http://schemas.microsoft.com/office/powerpoint/2010/main" val="37150718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A110645A-E3A4-1AC9-CB4F-F25820E84C47}"/>
              </a:ext>
            </a:extLst>
          </p:cNvPr>
          <p:cNvGraphicFramePr>
            <a:graphicFrameLocks noGrp="1"/>
          </p:cNvGraphicFramePr>
          <p:nvPr>
            <p:extLst>
              <p:ext uri="{D42A27DB-BD31-4B8C-83A1-F6EECF244321}">
                <p14:modId xmlns:p14="http://schemas.microsoft.com/office/powerpoint/2010/main" val="128707332"/>
              </p:ext>
            </p:extLst>
          </p:nvPr>
        </p:nvGraphicFramePr>
        <p:xfrm>
          <a:off x="605928" y="529441"/>
          <a:ext cx="10983816" cy="5042204"/>
        </p:xfrm>
        <a:graphic>
          <a:graphicData uri="http://schemas.openxmlformats.org/drawingml/2006/table">
            <a:tbl>
              <a:tblPr/>
              <a:tblGrid>
                <a:gridCol w="4470254">
                  <a:extLst>
                    <a:ext uri="{9D8B030D-6E8A-4147-A177-3AD203B41FA5}">
                      <a16:colId xmlns:a16="http://schemas.microsoft.com/office/drawing/2014/main" val="1707087394"/>
                    </a:ext>
                  </a:extLst>
                </a:gridCol>
                <a:gridCol w="3256781">
                  <a:extLst>
                    <a:ext uri="{9D8B030D-6E8A-4147-A177-3AD203B41FA5}">
                      <a16:colId xmlns:a16="http://schemas.microsoft.com/office/drawing/2014/main" val="1783109890"/>
                    </a:ext>
                  </a:extLst>
                </a:gridCol>
                <a:gridCol w="3256781">
                  <a:extLst>
                    <a:ext uri="{9D8B030D-6E8A-4147-A177-3AD203B41FA5}">
                      <a16:colId xmlns:a16="http://schemas.microsoft.com/office/drawing/2014/main" val="96406689"/>
                    </a:ext>
                  </a:extLst>
                </a:gridCol>
              </a:tblGrid>
              <a:tr h="163901">
                <a:tc>
                  <a:txBody>
                    <a:bodyPr/>
                    <a:lstStyle/>
                    <a:p>
                      <a:pPr algn="l">
                        <a:buNone/>
                      </a:pPr>
                      <a:r>
                        <a:rPr lang="en-US" sz="2000">
                          <a:effectLst/>
                        </a:rPr>
                        <a:t>Component</a:t>
                      </a:r>
                    </a:p>
                  </a:txBody>
                  <a:tcPr marL="26869" marR="26869" marT="33586" marB="33586" anchor="ctr">
                    <a:lnL>
                      <a:noFill/>
                    </a:lnL>
                    <a:lnR>
                      <a:noFill/>
                    </a:lnR>
                    <a:lnT>
                      <a:noFill/>
                    </a:lnT>
                    <a:lnB w="6350" cap="flat" cmpd="sng" algn="ctr">
                      <a:solidFill>
                        <a:srgbClr val="E8E8EE"/>
                      </a:solidFill>
                      <a:prstDash val="solid"/>
                      <a:round/>
                      <a:headEnd type="none" w="med" len="med"/>
                      <a:tailEnd type="none" w="med" len="med"/>
                    </a:lnB>
                    <a:solidFill>
                      <a:srgbClr val="EFEFF5"/>
                    </a:solidFill>
                  </a:tcPr>
                </a:tc>
                <a:tc>
                  <a:txBody>
                    <a:bodyPr/>
                    <a:lstStyle/>
                    <a:p>
                      <a:pPr algn="l">
                        <a:buNone/>
                      </a:pPr>
                      <a:r>
                        <a:rPr lang="en-US" sz="2000">
                          <a:effectLst/>
                        </a:rPr>
                        <a:t>Description</a:t>
                      </a:r>
                    </a:p>
                  </a:txBody>
                  <a:tcPr marL="26869" marR="26869" marT="33586" marB="33586" anchor="ctr">
                    <a:lnL>
                      <a:noFill/>
                    </a:lnL>
                    <a:lnR>
                      <a:noFill/>
                    </a:lnR>
                    <a:lnT>
                      <a:noFill/>
                    </a:lnT>
                    <a:lnB w="6350" cap="flat" cmpd="sng" algn="ctr">
                      <a:solidFill>
                        <a:srgbClr val="E8E8EE"/>
                      </a:solidFill>
                      <a:prstDash val="solid"/>
                      <a:round/>
                      <a:headEnd type="none" w="med" len="med"/>
                      <a:tailEnd type="none" w="med" len="med"/>
                    </a:lnB>
                    <a:solidFill>
                      <a:srgbClr val="EFEFF5"/>
                    </a:solidFill>
                  </a:tcPr>
                </a:tc>
                <a:tc>
                  <a:txBody>
                    <a:bodyPr/>
                    <a:lstStyle/>
                    <a:p>
                      <a:pPr algn="l">
                        <a:buNone/>
                      </a:pPr>
                      <a:r>
                        <a:rPr lang="en-US" sz="2000">
                          <a:effectLst/>
                        </a:rPr>
                        <a:t>Purpose</a:t>
                      </a:r>
                    </a:p>
                  </a:txBody>
                  <a:tcPr marL="26869" marR="26869" marT="33586" marB="33586" anchor="ctr">
                    <a:lnL>
                      <a:noFill/>
                    </a:lnL>
                    <a:lnR>
                      <a:noFill/>
                    </a:lnR>
                    <a:lnT>
                      <a:noFill/>
                    </a:lnT>
                    <a:lnB w="6350" cap="flat" cmpd="sng" algn="ctr">
                      <a:solidFill>
                        <a:srgbClr val="E8E8EE"/>
                      </a:solidFill>
                      <a:prstDash val="solid"/>
                      <a:round/>
                      <a:headEnd type="none" w="med" len="med"/>
                      <a:tailEnd type="none" w="med" len="med"/>
                    </a:lnB>
                    <a:solidFill>
                      <a:srgbClr val="EFEFF5"/>
                    </a:solidFill>
                  </a:tcPr>
                </a:tc>
                <a:extLst>
                  <a:ext uri="{0D108BD9-81ED-4DB2-BD59-A6C34878D82A}">
                    <a16:rowId xmlns:a16="http://schemas.microsoft.com/office/drawing/2014/main" val="2244263291"/>
                  </a:ext>
                </a:extLst>
              </a:tr>
              <a:tr h="647544">
                <a:tc>
                  <a:txBody>
                    <a:bodyPr/>
                    <a:lstStyle/>
                    <a:p>
                      <a:pPr>
                        <a:buNone/>
                      </a:pPr>
                      <a:r>
                        <a:rPr lang="en-US" sz="2000" b="0">
                          <a:effectLst/>
                        </a:rPr>
                        <a:t>Multi-Head Attention</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b="0">
                          <a:effectLst/>
                        </a:rPr>
                        <a:t>Mechanism to focus on different parts of the input</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b="0">
                          <a:effectLst/>
                        </a:rPr>
                        <a:t>Captures dependencies across different positions in the sequence</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extLst>
                  <a:ext uri="{0D108BD9-81ED-4DB2-BD59-A6C34878D82A}">
                    <a16:rowId xmlns:a16="http://schemas.microsoft.com/office/drawing/2014/main" val="2475188082"/>
                  </a:ext>
                </a:extLst>
              </a:tr>
              <a:tr h="550816">
                <a:tc>
                  <a:txBody>
                    <a:bodyPr/>
                    <a:lstStyle/>
                    <a:p>
                      <a:pPr>
                        <a:buNone/>
                      </a:pPr>
                      <a:r>
                        <a:rPr lang="en-US" sz="2000">
                          <a:effectLst/>
                        </a:rPr>
                        <a:t>Feed-Forward Networks</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a:effectLst/>
                        </a:rPr>
                        <a:t>Position-wise fully connected layers</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a:effectLst/>
                        </a:rPr>
                        <a:t>Transforms the attention outputs, adding complexity</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extLst>
                  <a:ext uri="{0D108BD9-81ED-4DB2-BD59-A6C34878D82A}">
                    <a16:rowId xmlns:a16="http://schemas.microsoft.com/office/drawing/2014/main" val="1224781848"/>
                  </a:ext>
                </a:extLst>
              </a:tr>
              <a:tr h="550816">
                <a:tc>
                  <a:txBody>
                    <a:bodyPr/>
                    <a:lstStyle/>
                    <a:p>
                      <a:pPr>
                        <a:buNone/>
                      </a:pPr>
                      <a:r>
                        <a:rPr lang="en-US" sz="2000">
                          <a:effectLst/>
                        </a:rPr>
                        <a:t>Positional Encoding</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a:effectLst/>
                        </a:rPr>
                        <a:t>Adds positional information to embeddings</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a:effectLst/>
                        </a:rPr>
                        <a:t>Provides sequence order context to the model</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extLst>
                  <a:ext uri="{0D108BD9-81ED-4DB2-BD59-A6C34878D82A}">
                    <a16:rowId xmlns:a16="http://schemas.microsoft.com/office/drawing/2014/main" val="2557392924"/>
                  </a:ext>
                </a:extLst>
              </a:tr>
              <a:tr h="454087">
                <a:tc>
                  <a:txBody>
                    <a:bodyPr/>
                    <a:lstStyle/>
                    <a:p>
                      <a:pPr>
                        <a:buNone/>
                      </a:pPr>
                      <a:r>
                        <a:rPr lang="en-US" sz="2000">
                          <a:effectLst/>
                        </a:rPr>
                        <a:t>Layer Normalization</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dirty="0">
                          <a:effectLst/>
                        </a:rPr>
                        <a:t>Normalizes inputs to each sub-layer</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a:effectLst/>
                        </a:rPr>
                        <a:t>Stabilizes training, improves convergence</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extLst>
                  <a:ext uri="{0D108BD9-81ED-4DB2-BD59-A6C34878D82A}">
                    <a16:rowId xmlns:a16="http://schemas.microsoft.com/office/drawing/2014/main" val="4258417836"/>
                  </a:ext>
                </a:extLst>
              </a:tr>
              <a:tr h="744273">
                <a:tc>
                  <a:txBody>
                    <a:bodyPr/>
                    <a:lstStyle/>
                    <a:p>
                      <a:pPr>
                        <a:buNone/>
                      </a:pPr>
                      <a:r>
                        <a:rPr lang="en-US" sz="2000">
                          <a:effectLst/>
                        </a:rPr>
                        <a:t>Residual Connections</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a:effectLst/>
                        </a:rPr>
                        <a:t>Shortcuts between layers</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tc>
                  <a:txBody>
                    <a:bodyPr/>
                    <a:lstStyle/>
                    <a:p>
                      <a:pPr>
                        <a:buNone/>
                      </a:pPr>
                      <a:r>
                        <a:rPr lang="en-US" sz="2000">
                          <a:effectLst/>
                        </a:rPr>
                        <a:t>Helps in training deeper networks by minimizing gradient issues</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E8E8EE"/>
                      </a:solidFill>
                      <a:prstDash val="solid"/>
                      <a:round/>
                      <a:headEnd type="none" w="med" len="med"/>
                      <a:tailEnd type="none" w="med" len="med"/>
                    </a:lnB>
                    <a:solidFill>
                      <a:srgbClr val="FFFFFF"/>
                    </a:solidFill>
                  </a:tcPr>
                </a:tc>
                <a:extLst>
                  <a:ext uri="{0D108BD9-81ED-4DB2-BD59-A6C34878D82A}">
                    <a16:rowId xmlns:a16="http://schemas.microsoft.com/office/drawing/2014/main" val="1445646647"/>
                  </a:ext>
                </a:extLst>
              </a:tr>
              <a:tr h="454087">
                <a:tc>
                  <a:txBody>
                    <a:bodyPr/>
                    <a:lstStyle/>
                    <a:p>
                      <a:pPr>
                        <a:buNone/>
                      </a:pPr>
                      <a:r>
                        <a:rPr lang="en-US" sz="2000">
                          <a:effectLst/>
                        </a:rPr>
                        <a:t>Dropout</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buNone/>
                      </a:pPr>
                      <a:r>
                        <a:rPr lang="en-US" sz="2000">
                          <a:effectLst/>
                        </a:rPr>
                        <a:t>Randomly zeroes some network connections</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buNone/>
                      </a:pPr>
                      <a:r>
                        <a:rPr lang="en-US" sz="2000" dirty="0">
                          <a:effectLst/>
                        </a:rPr>
                        <a:t>Prevents overfitting by regularizing the model</a:t>
                      </a:r>
                    </a:p>
                  </a:txBody>
                  <a:tcPr marL="26869" marR="26869" marT="33586" marB="33586" anchor="ctr">
                    <a:lnL>
                      <a:noFill/>
                    </a:lnL>
                    <a:lnR>
                      <a:noFill/>
                    </a:lnR>
                    <a:lnT w="6350" cap="flat" cmpd="sng" algn="ctr">
                      <a:solidFill>
                        <a:srgbClr val="E8E8EE"/>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extLst>
                  <a:ext uri="{0D108BD9-81ED-4DB2-BD59-A6C34878D82A}">
                    <a16:rowId xmlns:a16="http://schemas.microsoft.com/office/drawing/2014/main" val="4273780245"/>
                  </a:ext>
                </a:extLst>
              </a:tr>
            </a:tbl>
          </a:graphicData>
        </a:graphic>
      </p:graphicFrame>
    </p:spTree>
    <p:extLst>
      <p:ext uri="{BB962C8B-B14F-4D97-AF65-F5344CB8AC3E}">
        <p14:creationId xmlns:p14="http://schemas.microsoft.com/office/powerpoint/2010/main" val="1861197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893F8A-E093-28CE-5E1F-A6C6B4D2D04E}"/>
              </a:ext>
            </a:extLst>
          </p:cNvPr>
          <p:cNvPicPr>
            <a:picLocks noChangeAspect="1"/>
          </p:cNvPicPr>
          <p:nvPr/>
        </p:nvPicPr>
        <p:blipFill>
          <a:blip r:embed="rId2"/>
          <a:stretch>
            <a:fillRect/>
          </a:stretch>
        </p:blipFill>
        <p:spPr>
          <a:xfrm>
            <a:off x="727028" y="407624"/>
            <a:ext cx="5280837" cy="5640637"/>
          </a:xfrm>
          <a:prstGeom prst="rect">
            <a:avLst/>
          </a:prstGeom>
        </p:spPr>
      </p:pic>
      <p:pic>
        <p:nvPicPr>
          <p:cNvPr id="5" name="Picture 4">
            <a:extLst>
              <a:ext uri="{FF2B5EF4-FFF2-40B4-BE49-F238E27FC236}">
                <a16:creationId xmlns:a16="http://schemas.microsoft.com/office/drawing/2014/main" id="{88F5ECB8-F721-E9E1-4CDE-182158898212}"/>
              </a:ext>
            </a:extLst>
          </p:cNvPr>
          <p:cNvPicPr>
            <a:picLocks noChangeAspect="1"/>
          </p:cNvPicPr>
          <p:nvPr/>
        </p:nvPicPr>
        <p:blipFill>
          <a:blip r:embed="rId3"/>
          <a:stretch>
            <a:fillRect/>
          </a:stretch>
        </p:blipFill>
        <p:spPr>
          <a:xfrm>
            <a:off x="6453010" y="495758"/>
            <a:ext cx="5388925" cy="3806355"/>
          </a:xfrm>
          <a:prstGeom prst="rect">
            <a:avLst/>
          </a:prstGeom>
        </p:spPr>
      </p:pic>
      <p:cxnSp>
        <p:nvCxnSpPr>
          <p:cNvPr id="9" name="Connector: Elbow 8">
            <a:extLst>
              <a:ext uri="{FF2B5EF4-FFF2-40B4-BE49-F238E27FC236}">
                <a16:creationId xmlns:a16="http://schemas.microsoft.com/office/drawing/2014/main" id="{25001C83-4E56-0B34-80D4-D3EC7095B505}"/>
              </a:ext>
            </a:extLst>
          </p:cNvPr>
          <p:cNvCxnSpPr>
            <a:cxnSpLocks/>
          </p:cNvCxnSpPr>
          <p:nvPr/>
        </p:nvCxnSpPr>
        <p:spPr>
          <a:xfrm>
            <a:off x="5738993" y="2115242"/>
            <a:ext cx="1014346" cy="980496"/>
          </a:xfrm>
          <a:prstGeom prst="bentConnector3">
            <a:avLst/>
          </a:prstGeom>
          <a:ln w="19050">
            <a:headEnd type="none" w="med" len="med"/>
            <a:tailEnd type="none" w="med" len="me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7555247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3A59AC-2B97-D106-14F1-876D5625B383}"/>
              </a:ext>
            </a:extLst>
          </p:cNvPr>
          <p:cNvPicPr>
            <a:picLocks noChangeAspect="1"/>
          </p:cNvPicPr>
          <p:nvPr/>
        </p:nvPicPr>
        <p:blipFill>
          <a:blip r:embed="rId2"/>
          <a:stretch>
            <a:fillRect/>
          </a:stretch>
        </p:blipFill>
        <p:spPr>
          <a:xfrm>
            <a:off x="1390154" y="285569"/>
            <a:ext cx="9714848" cy="6093197"/>
          </a:xfrm>
          <a:prstGeom prst="rect">
            <a:avLst/>
          </a:prstGeom>
        </p:spPr>
      </p:pic>
    </p:spTree>
    <p:extLst>
      <p:ext uri="{BB962C8B-B14F-4D97-AF65-F5344CB8AC3E}">
        <p14:creationId xmlns:p14="http://schemas.microsoft.com/office/powerpoint/2010/main" val="1988332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4B3C46-0B47-29DA-D2CF-97A50770664C}"/>
              </a:ext>
            </a:extLst>
          </p:cNvPr>
          <p:cNvSpPr txBox="1"/>
          <p:nvPr/>
        </p:nvSpPr>
        <p:spPr>
          <a:xfrm>
            <a:off x="2498075" y="448803"/>
            <a:ext cx="6097836" cy="369332"/>
          </a:xfrm>
          <a:prstGeom prst="rect">
            <a:avLst/>
          </a:prstGeom>
          <a:noFill/>
        </p:spPr>
        <p:txBody>
          <a:bodyPr wrap="square">
            <a:spAutoFit/>
          </a:bodyPr>
          <a:lstStyle/>
          <a:p>
            <a:r>
              <a:rPr lang="en-US" dirty="0"/>
              <a:t>https://pypi.org/project/transformers/</a:t>
            </a:r>
          </a:p>
        </p:txBody>
      </p:sp>
      <p:sp>
        <p:nvSpPr>
          <p:cNvPr id="5" name="TextBox 4">
            <a:extLst>
              <a:ext uri="{FF2B5EF4-FFF2-40B4-BE49-F238E27FC236}">
                <a16:creationId xmlns:a16="http://schemas.microsoft.com/office/drawing/2014/main" id="{0FD3C218-3FE2-80E4-3FC1-762A90333EBD}"/>
              </a:ext>
            </a:extLst>
          </p:cNvPr>
          <p:cNvSpPr txBox="1"/>
          <p:nvPr/>
        </p:nvSpPr>
        <p:spPr>
          <a:xfrm>
            <a:off x="2498074" y="1548913"/>
            <a:ext cx="7505241" cy="646331"/>
          </a:xfrm>
          <a:prstGeom prst="rect">
            <a:avLst/>
          </a:prstGeom>
          <a:noFill/>
        </p:spPr>
        <p:txBody>
          <a:bodyPr wrap="square">
            <a:spAutoFit/>
          </a:bodyPr>
          <a:lstStyle/>
          <a:p>
            <a:r>
              <a:rPr lang="en-US" dirty="0"/>
              <a:t>https://colab.research.google.com/drive/1VQfAQquwaouhaBu--0QXJyYOVvgWHZUo?authuser=7#scrollTo=ua5pPAcQq88R</a:t>
            </a:r>
          </a:p>
        </p:txBody>
      </p:sp>
      <p:sp>
        <p:nvSpPr>
          <p:cNvPr id="7" name="TextBox 6">
            <a:extLst>
              <a:ext uri="{FF2B5EF4-FFF2-40B4-BE49-F238E27FC236}">
                <a16:creationId xmlns:a16="http://schemas.microsoft.com/office/drawing/2014/main" id="{5F8D9C13-FFF8-783B-2EF7-87F3B0AE197C}"/>
              </a:ext>
            </a:extLst>
          </p:cNvPr>
          <p:cNvSpPr txBox="1"/>
          <p:nvPr/>
        </p:nvSpPr>
        <p:spPr>
          <a:xfrm>
            <a:off x="3048918" y="3247088"/>
            <a:ext cx="6097836" cy="369332"/>
          </a:xfrm>
          <a:prstGeom prst="rect">
            <a:avLst/>
          </a:prstGeom>
          <a:noFill/>
        </p:spPr>
        <p:txBody>
          <a:bodyPr wrap="square">
            <a:spAutoFit/>
          </a:bodyPr>
          <a:lstStyle/>
          <a:p>
            <a:r>
              <a:rPr lang="en-US"/>
              <a:t>Transformers.ipynb</a:t>
            </a:r>
            <a:endParaRPr lang="en-US" dirty="0"/>
          </a:p>
        </p:txBody>
      </p:sp>
    </p:spTree>
    <p:extLst>
      <p:ext uri="{BB962C8B-B14F-4D97-AF65-F5344CB8AC3E}">
        <p14:creationId xmlns:p14="http://schemas.microsoft.com/office/powerpoint/2010/main" val="15148713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8D669-C69D-22B5-663B-EA51C972B523}"/>
              </a:ext>
            </a:extLst>
          </p:cNvPr>
          <p:cNvSpPr>
            <a:spLocks noGrp="1"/>
          </p:cNvSpPr>
          <p:nvPr>
            <p:ph type="ctrTitle"/>
          </p:nvPr>
        </p:nvSpPr>
        <p:spPr>
          <a:xfrm>
            <a:off x="640080" y="1434438"/>
            <a:ext cx="2983229" cy="2612976"/>
          </a:xfrm>
        </p:spPr>
        <p:txBody>
          <a:bodyPr anchor="t">
            <a:normAutofit/>
          </a:bodyPr>
          <a:lstStyle/>
          <a:p>
            <a:pPr>
              <a:lnSpc>
                <a:spcPct val="90000"/>
              </a:lnSpc>
            </a:pPr>
            <a:r>
              <a:rPr lang="en-US" sz="3700" dirty="0"/>
              <a:t>Real-Life Transformer Models</a:t>
            </a:r>
            <a:br>
              <a:rPr lang="en-US" sz="3700" dirty="0"/>
            </a:br>
            <a:endParaRPr lang="en-US" sz="3700" dirty="0"/>
          </a:p>
        </p:txBody>
      </p:sp>
      <p:sp>
        <p:nvSpPr>
          <p:cNvPr id="3" name="Subtitle 2">
            <a:extLst>
              <a:ext uri="{FF2B5EF4-FFF2-40B4-BE49-F238E27FC236}">
                <a16:creationId xmlns:a16="http://schemas.microsoft.com/office/drawing/2014/main" id="{9B10A4B7-0C31-F123-C446-60469B1565E1}"/>
              </a:ext>
            </a:extLst>
          </p:cNvPr>
          <p:cNvSpPr>
            <a:spLocks noGrp="1"/>
          </p:cNvSpPr>
          <p:nvPr>
            <p:ph type="subTitle" idx="1"/>
          </p:nvPr>
        </p:nvSpPr>
        <p:spPr>
          <a:xfrm>
            <a:off x="640080" y="4130979"/>
            <a:ext cx="2983229" cy="1160231"/>
          </a:xfrm>
        </p:spPr>
        <p:txBody>
          <a:bodyPr anchor="b">
            <a:normAutofit/>
          </a:bodyPr>
          <a:lstStyle/>
          <a:p>
            <a:endParaRPr lang="en-US"/>
          </a:p>
        </p:txBody>
      </p:sp>
      <p:pic>
        <p:nvPicPr>
          <p:cNvPr id="7" name="Graphic 6" descr="Single gear">
            <a:extLst>
              <a:ext uri="{FF2B5EF4-FFF2-40B4-BE49-F238E27FC236}">
                <a16:creationId xmlns:a16="http://schemas.microsoft.com/office/drawing/2014/main" id="{FAC8620D-5093-58F8-832A-A00A19EC975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65410" y="990201"/>
            <a:ext cx="4818027" cy="4818027"/>
          </a:xfrm>
          <a:prstGeom prst="rect">
            <a:avLst/>
          </a:prstGeom>
        </p:spPr>
      </p:pic>
    </p:spTree>
    <p:extLst>
      <p:ext uri="{BB962C8B-B14F-4D97-AF65-F5344CB8AC3E}">
        <p14:creationId xmlns:p14="http://schemas.microsoft.com/office/powerpoint/2010/main" val="122747740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1E9DA-C84B-20F0-2FD1-4AC985A63F73}"/>
              </a:ext>
            </a:extLst>
          </p:cNvPr>
          <p:cNvSpPr>
            <a:spLocks noGrp="1"/>
          </p:cNvSpPr>
          <p:nvPr>
            <p:ph type="title"/>
          </p:nvPr>
        </p:nvSpPr>
        <p:spPr>
          <a:xfrm>
            <a:off x="562961" y="247880"/>
            <a:ext cx="10890929" cy="1097280"/>
          </a:xfrm>
        </p:spPr>
        <p:txBody>
          <a:bodyPr>
            <a:normAutofit/>
          </a:bodyPr>
          <a:lstStyle/>
          <a:p>
            <a:r>
              <a:rPr lang="en-US" dirty="0"/>
              <a:t>BERT</a:t>
            </a:r>
          </a:p>
        </p:txBody>
      </p:sp>
      <p:sp>
        <p:nvSpPr>
          <p:cNvPr id="3" name="Content Placeholder 2">
            <a:extLst>
              <a:ext uri="{FF2B5EF4-FFF2-40B4-BE49-F238E27FC236}">
                <a16:creationId xmlns:a16="http://schemas.microsoft.com/office/drawing/2014/main" id="{20DC9CF4-E1BD-1278-5792-EF575128F92B}"/>
              </a:ext>
            </a:extLst>
          </p:cNvPr>
          <p:cNvSpPr>
            <a:spLocks noGrp="1"/>
          </p:cNvSpPr>
          <p:nvPr>
            <p:ph idx="1"/>
          </p:nvPr>
        </p:nvSpPr>
        <p:spPr>
          <a:xfrm>
            <a:off x="640080" y="1345160"/>
            <a:ext cx="10890928" cy="4854472"/>
          </a:xfrm>
        </p:spPr>
        <p:txBody>
          <a:bodyPr>
            <a:normAutofit lnSpcReduction="10000"/>
          </a:bodyPr>
          <a:lstStyle/>
          <a:p>
            <a:r>
              <a:rPr lang="en-US" dirty="0"/>
              <a:t>Google's 2018 release of BERT, an open-source natural language processing framework, revolutionized NLP with its unique bidirectional training, which enables the model to have more context-informed predictions about what the next word should be.</a:t>
            </a:r>
          </a:p>
          <a:p>
            <a:r>
              <a:rPr lang="en-US" dirty="0"/>
              <a:t>By understanding context from all sides of a word, BERT outperformed previous models in tasks like question-answering and understanding ambiguous language. Its core uses Transformers, connecting each output and input element dynamically.</a:t>
            </a:r>
          </a:p>
          <a:p>
            <a:r>
              <a:rPr lang="en-US" dirty="0"/>
              <a:t>BERT, pre-trained on Wikipedia, excelled in various NLP tasks, prompting Google to integrate it into its search engine for more natural queries. This innovation sparked a race to develop advanced language models and significantly advanced the field's ability to handle complex language understanding.</a:t>
            </a:r>
          </a:p>
          <a:p>
            <a:r>
              <a:rPr lang="en-US" dirty="0"/>
              <a:t>To know more about BERT, you can go check our separate article that </a:t>
            </a:r>
            <a:r>
              <a:rPr lang="en-US" b="1" dirty="0">
                <a:hlinkClick r:id="rId2"/>
              </a:rPr>
              <a:t>introduces the BERT model</a:t>
            </a:r>
            <a:r>
              <a:rPr lang="en-US" dirty="0"/>
              <a:t>.</a:t>
            </a:r>
          </a:p>
          <a:p>
            <a:endParaRPr lang="en-US" dirty="0"/>
          </a:p>
        </p:txBody>
      </p:sp>
    </p:spTree>
    <p:extLst>
      <p:ext uri="{BB962C8B-B14F-4D97-AF65-F5344CB8AC3E}">
        <p14:creationId xmlns:p14="http://schemas.microsoft.com/office/powerpoint/2010/main" val="86888757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2F524C6-FB66-917D-A56E-28469EE0C9BE}"/>
              </a:ext>
            </a:extLst>
          </p:cNvPr>
          <p:cNvPicPr>
            <a:picLocks noChangeAspect="1"/>
          </p:cNvPicPr>
          <p:nvPr/>
        </p:nvPicPr>
        <p:blipFill>
          <a:blip r:embed="rId2"/>
          <a:stretch>
            <a:fillRect/>
          </a:stretch>
        </p:blipFill>
        <p:spPr>
          <a:xfrm>
            <a:off x="1971099" y="194811"/>
            <a:ext cx="8249801" cy="6468378"/>
          </a:xfrm>
          <a:prstGeom prst="rect">
            <a:avLst/>
          </a:prstGeom>
        </p:spPr>
      </p:pic>
    </p:spTree>
    <p:extLst>
      <p:ext uri="{BB962C8B-B14F-4D97-AF65-F5344CB8AC3E}">
        <p14:creationId xmlns:p14="http://schemas.microsoft.com/office/powerpoint/2010/main" val="195246611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E705B-0854-F6F7-6BEA-042E9C9DD438}"/>
              </a:ext>
            </a:extLst>
          </p:cNvPr>
          <p:cNvSpPr>
            <a:spLocks noGrp="1"/>
          </p:cNvSpPr>
          <p:nvPr>
            <p:ph type="title"/>
          </p:nvPr>
        </p:nvSpPr>
        <p:spPr>
          <a:xfrm>
            <a:off x="562961" y="391100"/>
            <a:ext cx="10890929" cy="1097280"/>
          </a:xfrm>
        </p:spPr>
        <p:txBody>
          <a:bodyPr>
            <a:normAutofit fontScale="90000"/>
          </a:bodyPr>
          <a:lstStyle/>
          <a:p>
            <a:r>
              <a:rPr lang="en-US" dirty="0"/>
              <a:t>What is BERT Used for?</a:t>
            </a:r>
            <a:br>
              <a:rPr lang="en-US" dirty="0"/>
            </a:br>
            <a:endParaRPr lang="en-US" dirty="0"/>
          </a:p>
        </p:txBody>
      </p:sp>
      <p:sp>
        <p:nvSpPr>
          <p:cNvPr id="3" name="Content Placeholder 2">
            <a:extLst>
              <a:ext uri="{FF2B5EF4-FFF2-40B4-BE49-F238E27FC236}">
                <a16:creationId xmlns:a16="http://schemas.microsoft.com/office/drawing/2014/main" id="{FEE22E61-32F1-98E8-448A-E7F344A629F9}"/>
              </a:ext>
            </a:extLst>
          </p:cNvPr>
          <p:cNvSpPr>
            <a:spLocks noGrp="1"/>
          </p:cNvSpPr>
          <p:nvPr>
            <p:ph idx="1"/>
          </p:nvPr>
        </p:nvSpPr>
        <p:spPr>
          <a:xfrm>
            <a:off x="640080" y="1233889"/>
            <a:ext cx="10890928" cy="4965743"/>
          </a:xfrm>
        </p:spPr>
        <p:txBody>
          <a:bodyPr>
            <a:normAutofit lnSpcReduction="10000"/>
          </a:bodyPr>
          <a:lstStyle/>
          <a:p>
            <a:r>
              <a:rPr lang="en-US" b="1" dirty="0"/>
              <a:t>Question answering.</a:t>
            </a:r>
            <a:r>
              <a:rPr lang="en-US" dirty="0"/>
              <a:t> BERT has been one of the first transformer-powered chatbots, delivering impressive results.</a:t>
            </a:r>
          </a:p>
          <a:p>
            <a:r>
              <a:rPr lang="en-US" b="1" dirty="0"/>
              <a:t>Sentiment analysis.</a:t>
            </a:r>
            <a:r>
              <a:rPr lang="en-US" dirty="0"/>
              <a:t> For example, BERT has been successful in predicting positive or negative punctuation for movie reviews.</a:t>
            </a:r>
          </a:p>
          <a:p>
            <a:r>
              <a:rPr lang="en-US" b="1" dirty="0"/>
              <a:t>Text generation.</a:t>
            </a:r>
            <a:r>
              <a:rPr lang="en-US" dirty="0"/>
              <a:t> A precursor of next-generation chatbots, BERT was already able to create long texts with simple prompts.</a:t>
            </a:r>
          </a:p>
          <a:p>
            <a:r>
              <a:rPr lang="en-US" b="1" dirty="0"/>
              <a:t>Summarizing text.</a:t>
            </a:r>
            <a:r>
              <a:rPr lang="en-US" dirty="0"/>
              <a:t> Equally, BERT was able to read and summarize texts from complex domains, including law and healthcare.</a:t>
            </a:r>
          </a:p>
          <a:p>
            <a:r>
              <a:rPr lang="en-US" b="1" dirty="0"/>
              <a:t>Language translation.</a:t>
            </a:r>
            <a:r>
              <a:rPr lang="en-US" dirty="0"/>
              <a:t> BERT has been trained on data written in multiple languages. That makes it a multilingual model, which translates into great suitability for language translation.</a:t>
            </a:r>
          </a:p>
          <a:p>
            <a:r>
              <a:rPr lang="en-US" b="1" dirty="0"/>
              <a:t>Autocomplete tasks.</a:t>
            </a:r>
            <a:r>
              <a:rPr lang="en-US" dirty="0"/>
              <a:t> BERT can be used for autocomplete tasks, for example, in emails or messaging services.</a:t>
            </a:r>
          </a:p>
          <a:p>
            <a:endParaRPr lang="en-US" dirty="0"/>
          </a:p>
        </p:txBody>
      </p:sp>
    </p:spTree>
    <p:extLst>
      <p:ext uri="{BB962C8B-B14F-4D97-AF65-F5344CB8AC3E}">
        <p14:creationId xmlns:p14="http://schemas.microsoft.com/office/powerpoint/2010/main" val="273191011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7B00D-CA3B-58AE-E062-C96F964758CF}"/>
              </a:ext>
            </a:extLst>
          </p:cNvPr>
          <p:cNvSpPr>
            <a:spLocks noGrp="1"/>
          </p:cNvSpPr>
          <p:nvPr>
            <p:ph type="title"/>
          </p:nvPr>
        </p:nvSpPr>
        <p:spPr>
          <a:xfrm>
            <a:off x="640079" y="258897"/>
            <a:ext cx="10890929" cy="1097280"/>
          </a:xfrm>
        </p:spPr>
        <p:txBody>
          <a:bodyPr>
            <a:normAutofit fontScale="90000"/>
          </a:bodyPr>
          <a:lstStyle/>
          <a:p>
            <a:r>
              <a:rPr lang="en-US" dirty="0"/>
              <a:t>Real-World Applications of BERT</a:t>
            </a:r>
            <a:br>
              <a:rPr lang="en-US" dirty="0"/>
            </a:br>
            <a:endParaRPr lang="en-US" dirty="0"/>
          </a:p>
        </p:txBody>
      </p:sp>
      <p:pic>
        <p:nvPicPr>
          <p:cNvPr id="5" name="Picture 4">
            <a:extLst>
              <a:ext uri="{FF2B5EF4-FFF2-40B4-BE49-F238E27FC236}">
                <a16:creationId xmlns:a16="http://schemas.microsoft.com/office/drawing/2014/main" id="{7632CB6B-77B9-DF14-4A5E-A5A39F71F25D}"/>
              </a:ext>
            </a:extLst>
          </p:cNvPr>
          <p:cNvPicPr>
            <a:picLocks noChangeAspect="1"/>
          </p:cNvPicPr>
          <p:nvPr/>
        </p:nvPicPr>
        <p:blipFill>
          <a:blip r:embed="rId2"/>
          <a:stretch>
            <a:fillRect/>
          </a:stretch>
        </p:blipFill>
        <p:spPr>
          <a:xfrm>
            <a:off x="1384515" y="1085264"/>
            <a:ext cx="9423031" cy="5403671"/>
          </a:xfrm>
          <a:prstGeom prst="rect">
            <a:avLst/>
          </a:prstGeom>
        </p:spPr>
      </p:pic>
    </p:spTree>
    <p:extLst>
      <p:ext uri="{BB962C8B-B14F-4D97-AF65-F5344CB8AC3E}">
        <p14:creationId xmlns:p14="http://schemas.microsoft.com/office/powerpoint/2010/main" val="39174497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2DB26-1705-227D-FCB7-D231AC5D8AC5}"/>
              </a:ext>
            </a:extLst>
          </p:cNvPr>
          <p:cNvSpPr>
            <a:spLocks noGrp="1"/>
          </p:cNvSpPr>
          <p:nvPr>
            <p:ph type="title"/>
          </p:nvPr>
        </p:nvSpPr>
        <p:spPr>
          <a:xfrm>
            <a:off x="529910" y="358049"/>
            <a:ext cx="10890929" cy="1097280"/>
          </a:xfrm>
        </p:spPr>
        <p:txBody>
          <a:bodyPr>
            <a:normAutofit fontScale="90000"/>
          </a:bodyPr>
          <a:lstStyle/>
          <a:p>
            <a:r>
              <a:rPr lang="en-US" dirty="0"/>
              <a:t>BERT’s variants and adaptations</a:t>
            </a:r>
            <a:br>
              <a:rPr lang="en-US" dirty="0"/>
            </a:br>
            <a:endParaRPr lang="en-US" dirty="0"/>
          </a:p>
        </p:txBody>
      </p:sp>
      <p:sp>
        <p:nvSpPr>
          <p:cNvPr id="3" name="Content Placeholder 2">
            <a:extLst>
              <a:ext uri="{FF2B5EF4-FFF2-40B4-BE49-F238E27FC236}">
                <a16:creationId xmlns:a16="http://schemas.microsoft.com/office/drawing/2014/main" id="{0F46F614-F01D-0936-2E76-32C9AF494302}"/>
              </a:ext>
            </a:extLst>
          </p:cNvPr>
          <p:cNvSpPr>
            <a:spLocks noGrp="1"/>
          </p:cNvSpPr>
          <p:nvPr>
            <p:ph idx="1"/>
          </p:nvPr>
        </p:nvSpPr>
        <p:spPr>
          <a:xfrm>
            <a:off x="640080" y="1156771"/>
            <a:ext cx="10890928" cy="5042861"/>
          </a:xfrm>
        </p:spPr>
        <p:txBody>
          <a:bodyPr>
            <a:normAutofit fontScale="85000" lnSpcReduction="20000"/>
          </a:bodyPr>
          <a:lstStyle/>
          <a:p>
            <a:r>
              <a:rPr lang="en-US" b="1" dirty="0" err="1"/>
              <a:t>RoBERTa</a:t>
            </a:r>
            <a:r>
              <a:rPr lang="en-US" b="1" dirty="0"/>
              <a:t>. </a:t>
            </a:r>
            <a:r>
              <a:rPr lang="en-US" dirty="0"/>
              <a:t>Short for “Robustly Optimized BERT Approach'', </a:t>
            </a:r>
            <a:r>
              <a:rPr lang="en-US" dirty="0" err="1"/>
              <a:t>RoBERTa</a:t>
            </a:r>
            <a:r>
              <a:rPr lang="en-US" dirty="0"/>
              <a:t> is a BERT variant created by Meta in collaboration with Washington University. Considered a more powerful version than the original BERT, </a:t>
            </a:r>
            <a:r>
              <a:rPr lang="en-US" dirty="0" err="1"/>
              <a:t>RoBERTa</a:t>
            </a:r>
            <a:r>
              <a:rPr lang="en-US" dirty="0"/>
              <a:t> was trained with a dataset 10 times bigger than the one used to train BERT. As for its architecture, the most significant difference is the use of dynamic masking learning instead of static masking learning. This technique, which involved duplicating training data and masking it 10 times, each time with a different mask strategy, allowed </a:t>
            </a:r>
            <a:r>
              <a:rPr lang="en-US" dirty="0" err="1"/>
              <a:t>RoBERTa</a:t>
            </a:r>
            <a:r>
              <a:rPr lang="en-US" dirty="0"/>
              <a:t> to learn more robust and generalizable representations of words.</a:t>
            </a:r>
          </a:p>
          <a:p>
            <a:r>
              <a:rPr lang="en-US" b="1" dirty="0" err="1"/>
              <a:t>DistilBERT</a:t>
            </a:r>
            <a:r>
              <a:rPr lang="en-US" b="1" dirty="0"/>
              <a:t>.</a:t>
            </a:r>
            <a:r>
              <a:rPr lang="en-US" dirty="0"/>
              <a:t> Since the launch of the first LLMs in the late 2010s, there has been a consolidated trend of building bigger and heavier LLMs. This makes sense, as there seems to be a direct relationship between model size and model accuracy. Yet, it’s also true that the bigger the model, the more resources it requires to run, and hence, fewer people can afford to use it. </a:t>
            </a:r>
            <a:r>
              <a:rPr lang="en-US" dirty="0" err="1"/>
              <a:t>DistilBERT</a:t>
            </a:r>
            <a:r>
              <a:rPr lang="en-US" dirty="0"/>
              <a:t> aims at making BERT more accessible by offering a smaller, faster, cheaper, and lighter variant. Based on the architecture of the original BERT, </a:t>
            </a:r>
            <a:r>
              <a:rPr lang="en-US" dirty="0" err="1"/>
              <a:t>DistilBERT</a:t>
            </a:r>
            <a:r>
              <a:rPr lang="en-US" dirty="0"/>
              <a:t> uses knowledge distillation techniques during pre-training to reduce the size by 40% while retaining 97% of its language understanding capabilities and being 60% faster.</a:t>
            </a:r>
          </a:p>
          <a:p>
            <a:r>
              <a:rPr lang="en-US" b="1" dirty="0"/>
              <a:t>ALBERT.</a:t>
            </a:r>
            <a:r>
              <a:rPr lang="en-US" dirty="0"/>
              <a:t> Stands for A Lite BERT, ALBERT was specifically designed to increase the efficiency of </a:t>
            </a:r>
            <a:r>
              <a:rPr lang="en-US" dirty="0" err="1"/>
              <a:t>BERTlarge</a:t>
            </a:r>
            <a:r>
              <a:rPr lang="en-US" dirty="0"/>
              <a:t> during pre-training. As training bigger models often results in memory limitations, longer training times, and unexpected model degradation, ALBERT creators developed two parameter-reduction techniques to reduce memory consulting and increase speed during training.</a:t>
            </a:r>
          </a:p>
          <a:p>
            <a:endParaRPr lang="en-US" dirty="0"/>
          </a:p>
        </p:txBody>
      </p:sp>
    </p:spTree>
    <p:extLst>
      <p:ext uri="{BB962C8B-B14F-4D97-AF65-F5344CB8AC3E}">
        <p14:creationId xmlns:p14="http://schemas.microsoft.com/office/powerpoint/2010/main" val="203717016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64C78-B7D0-BF9D-6BD7-8EA6D833048B}"/>
              </a:ext>
            </a:extLst>
          </p:cNvPr>
          <p:cNvSpPr>
            <a:spLocks noGrp="1"/>
          </p:cNvSpPr>
          <p:nvPr>
            <p:ph type="title"/>
          </p:nvPr>
        </p:nvSpPr>
        <p:spPr/>
        <p:txBody>
          <a:bodyPr>
            <a:normAutofit fontScale="90000"/>
          </a:bodyPr>
          <a:lstStyle/>
          <a:p>
            <a:r>
              <a:rPr lang="en-US" dirty="0"/>
              <a:t>Fine-tuning BERT for specific tasks</a:t>
            </a:r>
            <a:br>
              <a:rPr lang="en-US" dirty="0"/>
            </a:br>
            <a:endParaRPr lang="en-US" dirty="0"/>
          </a:p>
        </p:txBody>
      </p:sp>
      <p:sp>
        <p:nvSpPr>
          <p:cNvPr id="3" name="Content Placeholder 2">
            <a:extLst>
              <a:ext uri="{FF2B5EF4-FFF2-40B4-BE49-F238E27FC236}">
                <a16:creationId xmlns:a16="http://schemas.microsoft.com/office/drawing/2014/main" id="{6248400D-D8E8-B5E1-44A9-4CE76DF55694}"/>
              </a:ext>
            </a:extLst>
          </p:cNvPr>
          <p:cNvSpPr>
            <a:spLocks noGrp="1"/>
          </p:cNvSpPr>
          <p:nvPr>
            <p:ph idx="1"/>
          </p:nvPr>
        </p:nvSpPr>
        <p:spPr/>
        <p:txBody>
          <a:bodyPr/>
          <a:lstStyle/>
          <a:p>
            <a:r>
              <a:rPr lang="en-US" dirty="0"/>
              <a:t>list of fine-tuned versions of BERT:</a:t>
            </a:r>
          </a:p>
          <a:p>
            <a:r>
              <a:rPr lang="en-US" b="1" dirty="0"/>
              <a:t>BERT-base-</a:t>
            </a:r>
            <a:r>
              <a:rPr lang="en-US" b="1" dirty="0" err="1"/>
              <a:t>chinese</a:t>
            </a:r>
            <a:r>
              <a:rPr lang="en-US" b="1" dirty="0"/>
              <a:t>.</a:t>
            </a:r>
            <a:r>
              <a:rPr lang="en-US" dirty="0"/>
              <a:t> A version of </a:t>
            </a:r>
            <a:r>
              <a:rPr lang="en-US" dirty="0" err="1"/>
              <a:t>BERTbase</a:t>
            </a:r>
            <a:r>
              <a:rPr lang="en-US" dirty="0"/>
              <a:t> trained for NLP tasks in Chinese</a:t>
            </a:r>
          </a:p>
          <a:p>
            <a:r>
              <a:rPr lang="en-US" b="1" dirty="0"/>
              <a:t>BERT-base-NER.</a:t>
            </a:r>
            <a:r>
              <a:rPr lang="en-US" dirty="0"/>
              <a:t> A version of </a:t>
            </a:r>
            <a:r>
              <a:rPr lang="en-US" dirty="0" err="1"/>
              <a:t>BERTbase</a:t>
            </a:r>
            <a:r>
              <a:rPr lang="en-US" dirty="0"/>
              <a:t> customized for named entity recognition</a:t>
            </a:r>
          </a:p>
          <a:p>
            <a:r>
              <a:rPr lang="en-US" b="1" dirty="0"/>
              <a:t>Symps_disease_bert_v3_c41.</a:t>
            </a:r>
            <a:r>
              <a:rPr lang="en-US" dirty="0"/>
              <a:t> A symptom-to-disease classification model for a natural language chatbot.</a:t>
            </a:r>
          </a:p>
          <a:p>
            <a:r>
              <a:rPr lang="en-US" b="1" dirty="0"/>
              <a:t>BERT for Patents.</a:t>
            </a:r>
            <a:r>
              <a:rPr lang="en-US" dirty="0"/>
              <a:t> is a model trained by Google on 100M+ patents worldwide. It is based on </a:t>
            </a:r>
            <a:r>
              <a:rPr lang="en-US" dirty="0" err="1"/>
              <a:t>BERTlarge</a:t>
            </a:r>
            <a:r>
              <a:rPr lang="en-US" dirty="0"/>
              <a:t>.</a:t>
            </a:r>
          </a:p>
          <a:p>
            <a:endParaRPr lang="en-US" dirty="0"/>
          </a:p>
        </p:txBody>
      </p:sp>
    </p:spTree>
    <p:extLst>
      <p:ext uri="{BB962C8B-B14F-4D97-AF65-F5344CB8AC3E}">
        <p14:creationId xmlns:p14="http://schemas.microsoft.com/office/powerpoint/2010/main" val="49366624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E17D7-450C-E6C9-F6EB-40FC35C1A11B}"/>
              </a:ext>
            </a:extLst>
          </p:cNvPr>
          <p:cNvSpPr>
            <a:spLocks noGrp="1"/>
          </p:cNvSpPr>
          <p:nvPr>
            <p:ph type="title"/>
          </p:nvPr>
        </p:nvSpPr>
        <p:spPr>
          <a:xfrm>
            <a:off x="650535" y="313982"/>
            <a:ext cx="10890929" cy="1097280"/>
          </a:xfrm>
        </p:spPr>
        <p:txBody>
          <a:bodyPr>
            <a:normAutofit fontScale="90000"/>
          </a:bodyPr>
          <a:lstStyle/>
          <a:p>
            <a:r>
              <a:rPr lang="en-US" dirty="0"/>
              <a:t>BERT’s Limitations</a:t>
            </a:r>
            <a:br>
              <a:rPr lang="en-US" dirty="0"/>
            </a:br>
            <a:endParaRPr lang="en-US" dirty="0"/>
          </a:p>
        </p:txBody>
      </p:sp>
      <p:sp>
        <p:nvSpPr>
          <p:cNvPr id="3" name="Content Placeholder 2">
            <a:extLst>
              <a:ext uri="{FF2B5EF4-FFF2-40B4-BE49-F238E27FC236}">
                <a16:creationId xmlns:a16="http://schemas.microsoft.com/office/drawing/2014/main" id="{FAFB6996-2C39-D1C3-0367-06AB974E6E6D}"/>
              </a:ext>
            </a:extLst>
          </p:cNvPr>
          <p:cNvSpPr>
            <a:spLocks noGrp="1"/>
          </p:cNvSpPr>
          <p:nvPr>
            <p:ph idx="1"/>
          </p:nvPr>
        </p:nvSpPr>
        <p:spPr>
          <a:xfrm>
            <a:off x="640080" y="1277957"/>
            <a:ext cx="10890928" cy="4921675"/>
          </a:xfrm>
        </p:spPr>
        <p:txBody>
          <a:bodyPr>
            <a:normAutofit lnSpcReduction="10000"/>
          </a:bodyPr>
          <a:lstStyle/>
          <a:p>
            <a:r>
              <a:rPr lang="en-US" dirty="0"/>
              <a:t>BERT comes with the traditional limitations and problems associated with LLMs. The predictions of BERT are always based on the quantity and quality of data used for training it. If training data is limited, poor, and biased, BERT may throw inaccurate, harmful results or even so-called </a:t>
            </a:r>
            <a:r>
              <a:rPr lang="en-US" b="1" dirty="0">
                <a:hlinkClick r:id="rId2"/>
              </a:rPr>
              <a:t>LLM hallucinations</a:t>
            </a:r>
            <a:r>
              <a:rPr lang="en-US" dirty="0"/>
              <a:t>.</a:t>
            </a:r>
          </a:p>
          <a:p>
            <a:r>
              <a:rPr lang="en-US" dirty="0"/>
              <a:t>In the case of the original BERT, this is even more likely, as the model was trained without </a:t>
            </a:r>
            <a:r>
              <a:rPr lang="en-US" b="1" dirty="0">
                <a:hlinkClick r:id="rId3"/>
              </a:rPr>
              <a:t>Reinforcement Learning from Human Feedback</a:t>
            </a:r>
            <a:r>
              <a:rPr lang="en-US" dirty="0"/>
              <a:t> (RLHF), a standard technique used by more advanced models, like ChatGPT, </a:t>
            </a:r>
            <a:r>
              <a:rPr lang="en-US" dirty="0" err="1"/>
              <a:t>LLaMA</a:t>
            </a:r>
            <a:r>
              <a:rPr lang="en-US" dirty="0"/>
              <a:t> 2, and Google Bard, to enhance AI safety. RLHF involves using human feedback to monitor and steer the learning process of the LLM during training, thereby ensuring effective, safer, and trustful systems.</a:t>
            </a:r>
          </a:p>
          <a:p>
            <a:r>
              <a:rPr lang="en-US" dirty="0"/>
              <a:t>Furthermore, although it can be considered a small model compared to other state-of-the-art LLMs, like ChatGPT, it still requires a considerable amount of computing power to run it, let alone train it from scratch. Therefore, developers with limited resources may not be able to use it.</a:t>
            </a:r>
          </a:p>
          <a:p>
            <a:endParaRPr lang="en-US" dirty="0"/>
          </a:p>
        </p:txBody>
      </p:sp>
    </p:spTree>
    <p:extLst>
      <p:ext uri="{BB962C8B-B14F-4D97-AF65-F5344CB8AC3E}">
        <p14:creationId xmlns:p14="http://schemas.microsoft.com/office/powerpoint/2010/main" val="1138463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397F45-59F8-4C57-88FB-BED8E9A760E4}"/>
              </a:ext>
            </a:extLst>
          </p:cNvPr>
          <p:cNvPicPr>
            <a:picLocks noChangeAspect="1"/>
          </p:cNvPicPr>
          <p:nvPr/>
        </p:nvPicPr>
        <p:blipFill>
          <a:blip r:embed="rId2"/>
          <a:stretch>
            <a:fillRect/>
          </a:stretch>
        </p:blipFill>
        <p:spPr>
          <a:xfrm>
            <a:off x="602978" y="427545"/>
            <a:ext cx="6506483" cy="1819529"/>
          </a:xfrm>
          <a:prstGeom prst="rect">
            <a:avLst/>
          </a:prstGeom>
        </p:spPr>
      </p:pic>
      <p:pic>
        <p:nvPicPr>
          <p:cNvPr id="5" name="Picture 4">
            <a:extLst>
              <a:ext uri="{FF2B5EF4-FFF2-40B4-BE49-F238E27FC236}">
                <a16:creationId xmlns:a16="http://schemas.microsoft.com/office/drawing/2014/main" id="{2516989E-D565-83F3-8AE4-1A32DDF5152B}"/>
              </a:ext>
            </a:extLst>
          </p:cNvPr>
          <p:cNvPicPr>
            <a:picLocks noChangeAspect="1"/>
          </p:cNvPicPr>
          <p:nvPr/>
        </p:nvPicPr>
        <p:blipFill>
          <a:blip r:embed="rId3"/>
          <a:srcRect l="10894" r="3731"/>
          <a:stretch>
            <a:fillRect/>
          </a:stretch>
        </p:blipFill>
        <p:spPr>
          <a:xfrm>
            <a:off x="445771" y="2741946"/>
            <a:ext cx="6663690" cy="3577942"/>
          </a:xfrm>
          <a:prstGeom prst="rect">
            <a:avLst/>
          </a:prstGeom>
        </p:spPr>
      </p:pic>
      <p:sp>
        <p:nvSpPr>
          <p:cNvPr id="7" name="TextBox 6">
            <a:extLst>
              <a:ext uri="{FF2B5EF4-FFF2-40B4-BE49-F238E27FC236}">
                <a16:creationId xmlns:a16="http://schemas.microsoft.com/office/drawing/2014/main" id="{F9519A95-7D4F-69E7-5775-BFF83A6D24D8}"/>
              </a:ext>
            </a:extLst>
          </p:cNvPr>
          <p:cNvSpPr txBox="1"/>
          <p:nvPr/>
        </p:nvSpPr>
        <p:spPr>
          <a:xfrm>
            <a:off x="7471408" y="1478466"/>
            <a:ext cx="4381501" cy="3901068"/>
          </a:xfrm>
          <a:prstGeom prst="rect">
            <a:avLst/>
          </a:prstGeom>
          <a:noFill/>
        </p:spPr>
        <p:txBody>
          <a:bodyPr wrap="square">
            <a:spAutoFit/>
          </a:bodyPr>
          <a:lstStyle/>
          <a:p>
            <a:pPr algn="just">
              <a:spcAft>
                <a:spcPts val="900"/>
              </a:spcAft>
              <a:buFont typeface="Arial" panose="020B0604020202020204" pitchFamily="34" charset="0"/>
              <a:buChar char="•"/>
            </a:pPr>
            <a:r>
              <a:rPr lang="en-US" sz="2400" b="0" i="0" dirty="0">
                <a:solidFill>
                  <a:srgbClr val="05192D"/>
                </a:solidFill>
                <a:effectLst/>
                <a:latin typeface="Studio-Feixen-Sans"/>
              </a:rPr>
              <a:t>The encoder takes in our input and outputs a matrix representation of that input. For instance, the English sentence “How are you?”</a:t>
            </a:r>
          </a:p>
          <a:p>
            <a:pPr algn="just">
              <a:spcAft>
                <a:spcPts val="900"/>
              </a:spcAft>
              <a:buFont typeface="Arial" panose="020B0604020202020204" pitchFamily="34" charset="0"/>
              <a:buChar char="•"/>
            </a:pPr>
            <a:r>
              <a:rPr lang="en-US" sz="2400" b="0" i="0" dirty="0">
                <a:solidFill>
                  <a:srgbClr val="05192D"/>
                </a:solidFill>
                <a:effectLst/>
                <a:latin typeface="Studio-Feixen-Sans"/>
              </a:rPr>
              <a:t>The decoder takes in that encoded representation and iteratively generates an output. In our example, the translated sentence “¿</a:t>
            </a:r>
            <a:r>
              <a:rPr lang="en-US" sz="2400" b="0" i="0" dirty="0" err="1">
                <a:solidFill>
                  <a:srgbClr val="05192D"/>
                </a:solidFill>
                <a:effectLst/>
                <a:latin typeface="Studio-Feixen-Sans"/>
              </a:rPr>
              <a:t>Cómo</a:t>
            </a:r>
            <a:r>
              <a:rPr lang="en-US" sz="2400" b="0" i="0" dirty="0">
                <a:solidFill>
                  <a:srgbClr val="05192D"/>
                </a:solidFill>
                <a:effectLst/>
                <a:latin typeface="Studio-Feixen-Sans"/>
              </a:rPr>
              <a:t> </a:t>
            </a:r>
            <a:r>
              <a:rPr lang="en-US" sz="2400" b="0" i="0" dirty="0" err="1">
                <a:solidFill>
                  <a:srgbClr val="05192D"/>
                </a:solidFill>
                <a:effectLst/>
                <a:latin typeface="Studio-Feixen-Sans"/>
              </a:rPr>
              <a:t>estás</a:t>
            </a:r>
            <a:r>
              <a:rPr lang="en-US" sz="2400" b="0" i="0" dirty="0">
                <a:solidFill>
                  <a:srgbClr val="05192D"/>
                </a:solidFill>
                <a:effectLst/>
                <a:latin typeface="Studio-Feixen-Sans"/>
              </a:rPr>
              <a:t>?”</a:t>
            </a:r>
          </a:p>
        </p:txBody>
      </p:sp>
    </p:spTree>
    <p:extLst>
      <p:ext uri="{BB962C8B-B14F-4D97-AF65-F5344CB8AC3E}">
        <p14:creationId xmlns:p14="http://schemas.microsoft.com/office/powerpoint/2010/main" val="341844632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399081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4831C6-9444-B805-3BC1-61469DBA35CD}"/>
              </a:ext>
            </a:extLst>
          </p:cNvPr>
          <p:cNvSpPr>
            <a:spLocks noGrp="1"/>
          </p:cNvSpPr>
          <p:nvPr>
            <p:ph type="title"/>
          </p:nvPr>
        </p:nvSpPr>
        <p:spPr>
          <a:xfrm>
            <a:off x="640080" y="1302091"/>
            <a:ext cx="3291840" cy="2770216"/>
          </a:xfrm>
        </p:spPr>
        <p:txBody>
          <a:bodyPr vert="horz" lIns="91440" tIns="45720" rIns="91440" bIns="45720" rtlCol="0" anchor="t">
            <a:normAutofit/>
          </a:bodyPr>
          <a:lstStyle/>
          <a:p>
            <a:r>
              <a:rPr lang="en-US" sz="4400"/>
              <a:t>Thank You</a:t>
            </a:r>
          </a:p>
        </p:txBody>
      </p:sp>
      <p:cxnSp>
        <p:nvCxnSpPr>
          <p:cNvPr id="13" name="Straight Connector 12">
            <a:extLst>
              <a:ext uri="{FF2B5EF4-FFF2-40B4-BE49-F238E27FC236}">
                <a16:creationId xmlns:a16="http://schemas.microsoft.com/office/drawing/2014/main" id="{59D7B6BE-A4E0-4483-BEC5-493AC3E5D2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4596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 name="Graphic 5" descr="Smiling Face with No Fill">
            <a:extLst>
              <a:ext uri="{FF2B5EF4-FFF2-40B4-BE49-F238E27FC236}">
                <a16:creationId xmlns:a16="http://schemas.microsoft.com/office/drawing/2014/main" id="{6B14A00A-82E5-1F33-90BC-1A6BE608E82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50408" y="966978"/>
            <a:ext cx="4873752" cy="4873752"/>
          </a:xfrm>
          <a:prstGeom prst="rect">
            <a:avLst/>
          </a:prstGeom>
        </p:spPr>
      </p:pic>
    </p:spTree>
    <p:extLst>
      <p:ext uri="{BB962C8B-B14F-4D97-AF65-F5344CB8AC3E}">
        <p14:creationId xmlns:p14="http://schemas.microsoft.com/office/powerpoint/2010/main" val="425698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500"/>
                                  </p:stCondLst>
                                  <p:iterate>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D9C205-B105-6645-98C9-5D55C66F2C0B}"/>
              </a:ext>
            </a:extLst>
          </p:cNvPr>
          <p:cNvPicPr>
            <a:picLocks noChangeAspect="1"/>
          </p:cNvPicPr>
          <p:nvPr/>
        </p:nvPicPr>
        <p:blipFill>
          <a:blip r:embed="rId2"/>
          <a:stretch>
            <a:fillRect/>
          </a:stretch>
        </p:blipFill>
        <p:spPr>
          <a:xfrm>
            <a:off x="-130133" y="1117196"/>
            <a:ext cx="8336873" cy="4623607"/>
          </a:xfrm>
          <a:prstGeom prst="rect">
            <a:avLst/>
          </a:prstGeom>
        </p:spPr>
      </p:pic>
      <p:sp>
        <p:nvSpPr>
          <p:cNvPr id="5" name="TextBox 4">
            <a:extLst>
              <a:ext uri="{FF2B5EF4-FFF2-40B4-BE49-F238E27FC236}">
                <a16:creationId xmlns:a16="http://schemas.microsoft.com/office/drawing/2014/main" id="{894D2C5E-72DC-C259-2D1E-9FC34162FF9A}"/>
              </a:ext>
            </a:extLst>
          </p:cNvPr>
          <p:cNvSpPr txBox="1"/>
          <p:nvPr/>
        </p:nvSpPr>
        <p:spPr>
          <a:xfrm>
            <a:off x="7498081" y="202717"/>
            <a:ext cx="4480560" cy="6055504"/>
          </a:xfrm>
          <a:prstGeom prst="rect">
            <a:avLst/>
          </a:prstGeom>
          <a:noFill/>
        </p:spPr>
        <p:txBody>
          <a:bodyPr wrap="square">
            <a:spAutoFit/>
          </a:bodyPr>
          <a:lstStyle/>
          <a:p>
            <a:pPr marL="342900" indent="-342900" algn="l" rtl="0">
              <a:spcAft>
                <a:spcPts val="1050"/>
              </a:spcAft>
              <a:buFont typeface="Arial" panose="020B0604020202020204" pitchFamily="34" charset="0"/>
              <a:buChar char="•"/>
            </a:pPr>
            <a:r>
              <a:rPr lang="en-US" sz="2400" dirty="0">
                <a:solidFill>
                  <a:srgbClr val="05192D"/>
                </a:solidFill>
                <a:latin typeface="Studio-Feixen-Sans"/>
              </a:rPr>
              <a:t>B</a:t>
            </a:r>
            <a:r>
              <a:rPr lang="en-US" sz="2400" b="0" i="0" dirty="0">
                <a:solidFill>
                  <a:srgbClr val="05192D"/>
                </a:solidFill>
                <a:effectLst/>
                <a:latin typeface="Studio-Feixen-Sans"/>
              </a:rPr>
              <a:t>oth the encoder and the decoder are actually a stack with multiple layers (same number for each). </a:t>
            </a:r>
          </a:p>
          <a:p>
            <a:pPr marL="342900" indent="-342900" algn="l" rtl="0">
              <a:spcAft>
                <a:spcPts val="1050"/>
              </a:spcAft>
              <a:buFont typeface="Arial" panose="020B0604020202020204" pitchFamily="34" charset="0"/>
              <a:buChar char="•"/>
            </a:pPr>
            <a:r>
              <a:rPr lang="en-US" sz="2400" b="0" i="0" dirty="0">
                <a:solidFill>
                  <a:srgbClr val="05192D"/>
                </a:solidFill>
                <a:effectLst/>
                <a:latin typeface="Studio-Feixen-Sans"/>
              </a:rPr>
              <a:t>All encoders present the same structure, and the input gets into each of them and is passed to the next one. </a:t>
            </a:r>
          </a:p>
          <a:p>
            <a:pPr marL="342900" indent="-342900" algn="l" rtl="0">
              <a:spcAft>
                <a:spcPts val="1050"/>
              </a:spcAft>
              <a:buFont typeface="Arial" panose="020B0604020202020204" pitchFamily="34" charset="0"/>
              <a:buChar char="•"/>
            </a:pPr>
            <a:r>
              <a:rPr lang="en-US" sz="2400" b="0" i="0" dirty="0">
                <a:solidFill>
                  <a:srgbClr val="05192D"/>
                </a:solidFill>
                <a:effectLst/>
                <a:latin typeface="Studio-Feixen-Sans"/>
              </a:rPr>
              <a:t>All decoders present the same structure as well and get the input from the last encoder and the previous decoder.</a:t>
            </a:r>
          </a:p>
          <a:p>
            <a:pPr marL="342900" indent="-342900" algn="l" rtl="0">
              <a:spcAft>
                <a:spcPts val="1050"/>
              </a:spcAft>
              <a:buFont typeface="Arial" panose="020B0604020202020204" pitchFamily="34" charset="0"/>
              <a:buChar char="•"/>
            </a:pPr>
            <a:r>
              <a:rPr lang="en-US" sz="2400" b="0" i="0" dirty="0">
                <a:solidFill>
                  <a:srgbClr val="05192D"/>
                </a:solidFill>
                <a:effectLst/>
                <a:latin typeface="Studio-Feixen-Sans"/>
              </a:rPr>
              <a:t>Originally  6 encoders and 6 decoders, but we can replicate n layers</a:t>
            </a:r>
          </a:p>
        </p:txBody>
      </p:sp>
    </p:spTree>
    <p:extLst>
      <p:ext uri="{BB962C8B-B14F-4D97-AF65-F5344CB8AC3E}">
        <p14:creationId xmlns:p14="http://schemas.microsoft.com/office/powerpoint/2010/main" val="2193225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0B05F75-F503-A19F-E166-A58219F7043A}"/>
              </a:ext>
            </a:extLst>
          </p:cNvPr>
          <p:cNvSpPr>
            <a:spLocks noGrp="1"/>
          </p:cNvSpPr>
          <p:nvPr>
            <p:ph type="title"/>
          </p:nvPr>
        </p:nvSpPr>
        <p:spPr>
          <a:xfrm>
            <a:off x="640079" y="1021842"/>
            <a:ext cx="4031073" cy="2642616"/>
          </a:xfrm>
        </p:spPr>
        <p:txBody>
          <a:bodyPr vert="horz" lIns="91440" tIns="45720" rIns="91440" bIns="45720" rtlCol="0" anchor="b">
            <a:normAutofit/>
          </a:bodyPr>
          <a:lstStyle/>
          <a:p>
            <a:r>
              <a:rPr lang="en-US" sz="4400" dirty="0"/>
              <a:t>The Encoder </a:t>
            </a:r>
            <a:r>
              <a:rPr lang="en-US" sz="4400" dirty="0" err="1"/>
              <a:t>WorkFlow</a:t>
            </a:r>
            <a:endParaRPr lang="en-US" sz="4400" dirty="0"/>
          </a:p>
        </p:txBody>
      </p:sp>
      <p:cxnSp>
        <p:nvCxnSpPr>
          <p:cNvPr id="14" name="Straight Connector 13">
            <a:extLst>
              <a:ext uri="{FF2B5EF4-FFF2-40B4-BE49-F238E27FC236}">
                <a16:creationId xmlns:a16="http://schemas.microsoft.com/office/drawing/2014/main" id="{750527CE-FCD0-40C8-B37A-39331C2A4F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011930"/>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7" name="Graphic 6" descr="Computer">
            <a:extLst>
              <a:ext uri="{FF2B5EF4-FFF2-40B4-BE49-F238E27FC236}">
                <a16:creationId xmlns:a16="http://schemas.microsoft.com/office/drawing/2014/main" id="{C30D6607-4642-EE17-8F9B-973AC59B99E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78229" y="1098734"/>
            <a:ext cx="4729112" cy="4729112"/>
          </a:xfrm>
          <a:prstGeom prst="rect">
            <a:avLst/>
          </a:prstGeom>
        </p:spPr>
      </p:pic>
    </p:spTree>
    <p:extLst>
      <p:ext uri="{BB962C8B-B14F-4D97-AF65-F5344CB8AC3E}">
        <p14:creationId xmlns:p14="http://schemas.microsoft.com/office/powerpoint/2010/main" val="2488014876"/>
      </p:ext>
    </p:extLst>
  </p:cSld>
  <p:clrMapOvr>
    <a:masterClrMapping/>
  </p:clrMapOvr>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9319</TotalTime>
  <Words>4832</Words>
  <Application>Microsoft Office PowerPoint</Application>
  <PresentationFormat>Widescreen</PresentationFormat>
  <Paragraphs>249</Paragraphs>
  <Slides>71</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71</vt:i4>
      </vt:variant>
    </vt:vector>
  </HeadingPairs>
  <TitlesOfParts>
    <vt:vector size="78" baseType="lpstr">
      <vt:lpstr>Aptos</vt:lpstr>
      <vt:lpstr>Arial</vt:lpstr>
      <vt:lpstr>Courier New</vt:lpstr>
      <vt:lpstr>Grandview Display</vt:lpstr>
      <vt:lpstr>source-serif-pro</vt:lpstr>
      <vt:lpstr>Studio-Feixen-Sans</vt:lpstr>
      <vt:lpstr>DashVTI</vt:lpstr>
      <vt:lpstr>NLP Transformer based Models  </vt:lpstr>
      <vt:lpstr>PowerPoint Presentation</vt:lpstr>
      <vt:lpstr>Introduction</vt:lpstr>
      <vt:lpstr>PowerPoint Presentation</vt:lpstr>
      <vt:lpstr>Transformer</vt:lpstr>
      <vt:lpstr>PowerPoint Presentation</vt:lpstr>
      <vt:lpstr>PowerPoint Presentation</vt:lpstr>
      <vt:lpstr>PowerPoint Presentation</vt:lpstr>
      <vt:lpstr>The Encoder WorkFlow</vt:lpstr>
      <vt:lpstr> </vt:lpstr>
      <vt:lpstr>PowerPoint Presentation</vt:lpstr>
      <vt:lpstr>PowerPoint Presentation</vt:lpstr>
      <vt:lpstr>Tokenization </vt:lpstr>
      <vt:lpstr>PowerPoint Presentation</vt:lpstr>
      <vt:lpstr>STEP 1 - Input Embeddings </vt:lpstr>
      <vt:lpstr>Code to convert it in input Embeddings</vt:lpstr>
      <vt:lpstr>STEP 2 - Positional Encoding </vt:lpstr>
      <vt:lpstr>PowerPoint Presentation</vt:lpstr>
      <vt:lpstr>PowerPoint Presentation</vt:lpstr>
      <vt:lpstr>STEP 3 - Stack of Encoder Layers </vt:lpstr>
      <vt:lpstr>STEP 3.1 Multi-Headed Self-Attention Mechanism </vt:lpstr>
      <vt:lpstr>PowerPoint Presentation</vt:lpstr>
      <vt:lpstr>Matrix Multiplication (MatMul) - Dot Product of Query and Key </vt:lpstr>
      <vt:lpstr>Reducing the Magnitude of attention scores </vt:lpstr>
      <vt:lpstr>Applying Softmax to the Adjusted Scores </vt:lpstr>
      <vt:lpstr>Combining Softmax Results with the Value Vector </vt:lpstr>
      <vt:lpstr>PowerPoint Presentation</vt:lpstr>
      <vt:lpstr>PowerPoint Presentation</vt:lpstr>
      <vt:lpstr>STEP 3.2 Normalization and Residual Connections </vt:lpstr>
      <vt:lpstr>STEP 3.3 Feed-Forward Neural Network </vt:lpstr>
      <vt:lpstr>STEP 4 - Output of the Encoder </vt:lpstr>
      <vt:lpstr>The Decoder WorkFlow</vt:lpstr>
      <vt:lpstr>PowerPoint Presentation</vt:lpstr>
      <vt:lpstr>STEP 1 - Output Embeddings</vt:lpstr>
      <vt:lpstr>STEP 2 - Positional Encoding</vt:lpstr>
      <vt:lpstr>STEP 3 - Stack of Decoder Layers </vt:lpstr>
      <vt:lpstr>PowerPoint Presentation</vt:lpstr>
      <vt:lpstr>PowerPoint Presentation</vt:lpstr>
      <vt:lpstr>PowerPoint Presentation</vt:lpstr>
      <vt:lpstr>STEP 3.3 Feed-Forward Neural Network </vt:lpstr>
      <vt:lpstr>STEP 4 Linear Classifier and Softmax for Generating Output Probabilities </vt:lpstr>
      <vt:lpstr>PowerPoint Presentation</vt:lpstr>
      <vt:lpstr>Normalization and Residual Connections</vt:lpstr>
      <vt:lpstr>Output of the Decoder </vt:lpstr>
      <vt:lpstr>PowerPoint Presentation</vt:lpstr>
      <vt:lpstr>PowerPoint Presentation</vt:lpstr>
      <vt:lpstr>A complete Example</vt:lpstr>
      <vt:lpstr>Embedding </vt:lpstr>
      <vt:lpstr>Positional encoding </vt:lpstr>
      <vt:lpstr>PowerPoint Presentation</vt:lpstr>
      <vt:lpstr>Transformer block </vt:lpstr>
      <vt:lpstr>PowerPoint Presentation</vt:lpstr>
      <vt:lpstr>Attention </vt:lpstr>
      <vt:lpstr>PowerPoint Presentation</vt:lpstr>
      <vt:lpstr>The Softmax Layer </vt:lpstr>
      <vt:lpstr>PowerPoint Presentation</vt:lpstr>
      <vt:lpstr>Post Training </vt:lpstr>
      <vt:lpstr>Building the Transformer Model with PyTorch </vt:lpstr>
      <vt:lpstr>PowerPoint Presentation</vt:lpstr>
      <vt:lpstr>PowerPoint Presentation</vt:lpstr>
      <vt:lpstr>PowerPoint Presentation</vt:lpstr>
      <vt:lpstr>Real-Life Transformer Models </vt:lpstr>
      <vt:lpstr>BERT</vt:lpstr>
      <vt:lpstr>PowerPoint Presentation</vt:lpstr>
      <vt:lpstr>What is BERT Used for? </vt:lpstr>
      <vt:lpstr>Real-World Applications of BERT </vt:lpstr>
      <vt:lpstr>BERT’s variants and adaptations </vt:lpstr>
      <vt:lpstr>Fine-tuning BERT for specific tasks </vt:lpstr>
      <vt:lpstr>BERT’s Limitations </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rakhee chhibber</dc:creator>
  <cp:lastModifiedBy>rakhee chhibber</cp:lastModifiedBy>
  <cp:revision>11</cp:revision>
  <dcterms:created xsi:type="dcterms:W3CDTF">2025-12-13T17:09:52Z</dcterms:created>
  <dcterms:modified xsi:type="dcterms:W3CDTF">2026-01-12T05:24:20Z</dcterms:modified>
</cp:coreProperties>
</file>

<file path=docProps/thumbnail.jpeg>
</file>